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409" r:id="rId3"/>
    <p:sldId id="410" r:id="rId4"/>
    <p:sldId id="411" r:id="rId5"/>
    <p:sldId id="413" r:id="rId6"/>
    <p:sldId id="421" r:id="rId7"/>
    <p:sldId id="422" r:id="rId8"/>
    <p:sldId id="428" r:id="rId9"/>
    <p:sldId id="429" r:id="rId10"/>
    <p:sldId id="430" r:id="rId11"/>
    <p:sldId id="431" r:id="rId12"/>
    <p:sldId id="432" r:id="rId13"/>
    <p:sldId id="436" r:id="rId14"/>
    <p:sldId id="433" r:id="rId15"/>
    <p:sldId id="434" r:id="rId16"/>
    <p:sldId id="437" r:id="rId17"/>
    <p:sldId id="438" r:id="rId18"/>
    <p:sldId id="439" r:id="rId19"/>
    <p:sldId id="440" r:id="rId20"/>
    <p:sldId id="441" r:id="rId21"/>
    <p:sldId id="443" r:id="rId22"/>
    <p:sldId id="444" r:id="rId23"/>
    <p:sldId id="445" r:id="rId24"/>
    <p:sldId id="446" r:id="rId25"/>
    <p:sldId id="451" r:id="rId26"/>
    <p:sldId id="447" r:id="rId27"/>
    <p:sldId id="452" r:id="rId28"/>
    <p:sldId id="449" r:id="rId29"/>
    <p:sldId id="453" r:id="rId30"/>
    <p:sldId id="450" r:id="rId31"/>
    <p:sldId id="454" r:id="rId32"/>
    <p:sldId id="455" r:id="rId33"/>
    <p:sldId id="456" r:id="rId34"/>
    <p:sldId id="414" r:id="rId35"/>
    <p:sldId id="379" r:id="rId36"/>
    <p:sldId id="408" r:id="rId37"/>
    <p:sldId id="407" r:id="rId38"/>
    <p:sldId id="406" r:id="rId3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dalgo, Erica" initials="HE" lastIdx="2" clrIdx="0">
    <p:extLst>
      <p:ext uri="{19B8F6BF-5375-455C-9EA6-DF929625EA0E}">
        <p15:presenceInfo xmlns:p15="http://schemas.microsoft.com/office/powerpoint/2012/main" userId="S-1-5-21-224688898-426388408-9522986-1399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8D"/>
    <a:srgbClr val="0558A8"/>
    <a:srgbClr val="B5B6B8"/>
    <a:srgbClr val="B8B9BB"/>
    <a:srgbClr val="C0C0C4"/>
    <a:srgbClr val="D6D9D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>
        <p:scale>
          <a:sx n="70" d="100"/>
          <a:sy n="70" d="100"/>
        </p:scale>
        <p:origin x="7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06T08:17:40.569" idx="2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27706-2857-42B1-AE80-FC6212975B9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60B57311-48C0-4F06-B6D9-90EF9D6C3AC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38B2087D-5E5F-4C2F-83BF-8CFA0C5D6508}" type="par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43B21478-9A13-4ED9-88E9-2A73D768A51F}" type="sibTrans" cxnId="{15CC730B-6CA6-43F3-8C58-E1A1AE757F75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CA53DF4-E1D5-4DFC-818E-A06C0E29E732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</a:t>
          </a:r>
          <a:r>
            <a:rPr lang="es-CO" sz="1100" kern="1200" dirty="0" smtClean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8C9C7B32-A76A-45B6-9B17-5E862689208C}" type="par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728F8A61-2187-495A-B757-5919E44903BD}" type="sibTrans" cxnId="{0B54C35F-2198-4A3E-8AF4-66707D63CCC9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78F4EF8-1382-4FA5-AC4C-D11E4A653BA6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696E72F1-2FA0-4CFC-98C3-17226D5889AB}" type="par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851C33E-8FB3-4372-8414-86BF86BD7C54}" type="sibTrans" cxnId="{8595BA07-2ABC-4DEB-8F9E-87246905396E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61605AB-ABE3-4C7D-AC0A-EC2CCD994455}">
      <dgm:prSet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5F9AC2F5-76D2-408D-928D-E6DC5437F2D9}" type="par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21473C03-439D-4552-ABE5-5ED146BE6C83}" type="sibTrans" cxnId="{021B5D14-140E-4F32-9FEB-C41A97E54C0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7DD3565-C4B3-481C-9373-D95E127802FF}">
      <dgm:prSet phldrT="[Texto]" custT="1"/>
      <dgm:spPr/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</a:t>
          </a:r>
          <a:r>
            <a:rPr lang="es-419" sz="1100" kern="1200" dirty="0" smtClean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color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2D583C88-569E-4149-AA92-4ECBBD1E74CC}" type="par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1C1C412-7D28-45AE-B67C-045F13A7272C}" type="sibTrans" cxnId="{F696CFF1-31C8-4060-A4C5-B9F22A17A91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E3EC1D9-E8F9-47C6-8342-6C331B5E949E}">
      <dgm:prSet phldrT="[Texto]" custT="1"/>
      <dgm:spPr/>
      <dgm:t>
        <a:bodyPr spcFirstLastPara="0" vert="horz" wrap="square" lIns="390881" tIns="35560" rIns="35560" bIns="35560" numCol="1" spcCol="1270" anchor="ctr" anchorCtr="0"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E9010119-8CC6-4F13-8526-68BB4778D6FC}" type="par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0839793-44C5-4679-BD84-CC17C036B09C}" type="sibTrans" cxnId="{35F1BA46-408B-42F7-B0B1-6745E9E054C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90DA88D2-A02F-4B23-B584-E82A7DB81842}">
      <dgm:prSet phldrT="[Texto]"/>
      <dgm:spPr/>
      <dgm:t>
        <a:bodyPr/>
        <a:lstStyle/>
        <a:p>
          <a:endParaRPr lang="es-ES"/>
        </a:p>
      </dgm:t>
    </dgm:pt>
    <dgm:pt modelId="{06625DC0-52BD-41A5-ACE8-A8F257E83EDC}" type="par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314675F6-5F06-4F17-B4FF-D1CF29F1D0AD}" type="sibTrans" cxnId="{1CD30DE0-2493-4353-A59F-838A12FF845A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1B5DD13F-020A-43E1-9BAA-336DAC090CA9}">
      <dgm:prSet phldrT="[Texto]"/>
      <dgm:spPr/>
      <dgm:t>
        <a:bodyPr/>
        <a:lstStyle/>
        <a:p>
          <a:endParaRPr lang="es-ES"/>
        </a:p>
      </dgm:t>
    </dgm:pt>
    <dgm:pt modelId="{7279BCCD-6783-4AC4-9EBB-5C2F2B94D023}" type="par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8D316DD8-7D46-4D0F-9359-54FC794CBE80}" type="sibTrans" cxnId="{5254A5FF-C08C-4CAB-BC29-E001119E1A83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A9AB0C50-9DFF-4B9E-B4F9-D9699A001B83}">
      <dgm:prSet phldrT="[Texto]"/>
      <dgm:spPr/>
      <dgm:t>
        <a:bodyPr/>
        <a:lstStyle/>
        <a:p>
          <a:endParaRPr lang="es-ES"/>
        </a:p>
      </dgm:t>
    </dgm:pt>
    <dgm:pt modelId="{9608AE71-4AF0-4FA4-B442-7A73AB655EB1}" type="par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6199639-15AA-421F-BDA6-8EEA4C8CDE8E}" type="sibTrans" cxnId="{CE172298-0AC3-464B-BE2B-529A2501D7D0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E285A896-3064-4EF9-9038-7FC8B1CFF82C}">
      <dgm:prSet phldrT="[Texto]" custT="1"/>
      <dgm:spPr/>
      <dgm:t>
        <a:bodyPr/>
        <a:lstStyle/>
        <a:p>
          <a:pPr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gm:t>
    </dgm:pt>
    <dgm:pt modelId="{1D45623F-43CF-4EF6-B064-7EE694D5B16B}" type="par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012CB07E-6200-4BE5-BD09-335E752BE2BF}" type="sibTrans" cxnId="{7C06489C-12AB-4A8C-BDBA-6C17E969E75B}">
      <dgm:prSet/>
      <dgm:spPr/>
      <dgm:t>
        <a:bodyPr/>
        <a:lstStyle/>
        <a:p>
          <a:endParaRPr lang="es-419" sz="1100">
            <a:latin typeface="Candara" panose="020E0502030303020204" pitchFamily="34" charset="0"/>
            <a:cs typeface="Arial" panose="020B0604020202020204" pitchFamily="34" charset="0"/>
          </a:endParaRPr>
        </a:p>
      </dgm:t>
    </dgm:pt>
    <dgm:pt modelId="{D958A89A-4B5D-4A7C-9192-56BF25A4D058}" type="pres">
      <dgm:prSet presAssocID="{4B027706-2857-42B1-AE80-FC6212975B9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33DCFBF3-152A-4341-A7D3-6AFBC075B991}" type="pres">
      <dgm:prSet presAssocID="{4B027706-2857-42B1-AE80-FC6212975B99}" presName="Name1" presStyleCnt="0"/>
      <dgm:spPr/>
    </dgm:pt>
    <dgm:pt modelId="{1AA1DD95-7DAB-4A34-83E0-7E949D1F3063}" type="pres">
      <dgm:prSet presAssocID="{4B027706-2857-42B1-AE80-FC6212975B99}" presName="cycle" presStyleCnt="0"/>
      <dgm:spPr/>
    </dgm:pt>
    <dgm:pt modelId="{9DDD3D8F-5EDF-4862-893A-AF1735F89F49}" type="pres">
      <dgm:prSet presAssocID="{4B027706-2857-42B1-AE80-FC6212975B99}" presName="srcNode" presStyleLbl="node1" presStyleIdx="0" presStyleCnt="7"/>
      <dgm:spPr/>
    </dgm:pt>
    <dgm:pt modelId="{78F8470A-3277-4265-B0FA-F7D3E8A4DCFF}" type="pres">
      <dgm:prSet presAssocID="{4B027706-2857-42B1-AE80-FC6212975B99}" presName="conn" presStyleLbl="parChTrans1D2" presStyleIdx="0" presStyleCnt="1"/>
      <dgm:spPr/>
      <dgm:t>
        <a:bodyPr/>
        <a:lstStyle/>
        <a:p>
          <a:endParaRPr lang="es-ES"/>
        </a:p>
      </dgm:t>
    </dgm:pt>
    <dgm:pt modelId="{7BA759F9-1EBD-4353-BF12-208AC4E94486}" type="pres">
      <dgm:prSet presAssocID="{4B027706-2857-42B1-AE80-FC6212975B99}" presName="extraNode" presStyleLbl="node1" presStyleIdx="0" presStyleCnt="7"/>
      <dgm:spPr/>
    </dgm:pt>
    <dgm:pt modelId="{B281737E-2728-4339-B817-0249F5563C69}" type="pres">
      <dgm:prSet presAssocID="{4B027706-2857-42B1-AE80-FC6212975B99}" presName="dstNode" presStyleLbl="node1" presStyleIdx="0" presStyleCnt="7"/>
      <dgm:spPr/>
    </dgm:pt>
    <dgm:pt modelId="{2F17E5A9-6EFC-4EB9-A3A3-7D8ED9F574C5}" type="pres">
      <dgm:prSet presAssocID="{60B57311-48C0-4F06-B6D9-90EF9D6C3AC6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31B232-54DC-47D4-8B5C-6AF3791707A1}" type="pres">
      <dgm:prSet presAssocID="{60B57311-48C0-4F06-B6D9-90EF9D6C3AC6}" presName="accent_1" presStyleCnt="0"/>
      <dgm:spPr/>
    </dgm:pt>
    <dgm:pt modelId="{0153992A-2C51-49F9-81B1-A5D64362165E}" type="pres">
      <dgm:prSet presAssocID="{60B57311-48C0-4F06-B6D9-90EF9D6C3AC6}" presName="accentRepeatNode" presStyleLbl="solidFgAcc1" presStyleIdx="0" presStyleCnt="7"/>
      <dgm:spPr/>
    </dgm:pt>
    <dgm:pt modelId="{D6525006-518E-45BA-9FFF-BC02EF4F8ACD}" type="pres">
      <dgm:prSet presAssocID="{A61605AB-ABE3-4C7D-AC0A-EC2CCD994455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91CEDC-3833-42B3-833D-3298CDD0D604}" type="pres">
      <dgm:prSet presAssocID="{A61605AB-ABE3-4C7D-AC0A-EC2CCD994455}" presName="accent_2" presStyleCnt="0"/>
      <dgm:spPr/>
    </dgm:pt>
    <dgm:pt modelId="{957296D0-72CD-41E9-B25B-556096C0FA03}" type="pres">
      <dgm:prSet presAssocID="{A61605AB-ABE3-4C7D-AC0A-EC2CCD994455}" presName="accentRepeatNode" presStyleLbl="solidFgAcc1" presStyleIdx="1" presStyleCnt="7"/>
      <dgm:spPr/>
    </dgm:pt>
    <dgm:pt modelId="{EC257BCB-27B2-461F-9C86-B346D1F4419D}" type="pres">
      <dgm:prSet presAssocID="{2CA53DF4-E1D5-4DFC-818E-A06C0E29E73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56B9BEC-1ACC-444A-97DB-DBCDFC9D7976}" type="pres">
      <dgm:prSet presAssocID="{2CA53DF4-E1D5-4DFC-818E-A06C0E29E732}" presName="accent_3" presStyleCnt="0"/>
      <dgm:spPr/>
    </dgm:pt>
    <dgm:pt modelId="{4C88473A-A536-4362-84AA-D8C7FBF1A620}" type="pres">
      <dgm:prSet presAssocID="{2CA53DF4-E1D5-4DFC-818E-A06C0E29E732}" presName="accentRepeatNode" presStyleLbl="solidFgAcc1" presStyleIdx="2" presStyleCnt="7"/>
      <dgm:spPr/>
    </dgm:pt>
    <dgm:pt modelId="{4E514DDB-7E2F-4D02-9108-EAD30FD05EA1}" type="pres">
      <dgm:prSet presAssocID="{D78F4EF8-1382-4FA5-AC4C-D11E4A653BA6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5106E7-851D-4F33-85CE-738C8EA39473}" type="pres">
      <dgm:prSet presAssocID="{D78F4EF8-1382-4FA5-AC4C-D11E4A653BA6}" presName="accent_4" presStyleCnt="0"/>
      <dgm:spPr/>
    </dgm:pt>
    <dgm:pt modelId="{D83D9BAE-8C73-475E-9E05-C926B8082A8B}" type="pres">
      <dgm:prSet presAssocID="{D78F4EF8-1382-4FA5-AC4C-D11E4A653BA6}" presName="accentRepeatNode" presStyleLbl="solidFgAcc1" presStyleIdx="3" presStyleCnt="7"/>
      <dgm:spPr/>
    </dgm:pt>
    <dgm:pt modelId="{8EBC6E60-AEB6-463A-AC64-33518001E461}" type="pres">
      <dgm:prSet presAssocID="{97DD3565-C4B3-481C-9373-D95E127802FF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A7E0C08-5D34-47D6-982C-6FCE0A13AEAD}" type="pres">
      <dgm:prSet presAssocID="{97DD3565-C4B3-481C-9373-D95E127802FF}" presName="accent_5" presStyleCnt="0"/>
      <dgm:spPr/>
    </dgm:pt>
    <dgm:pt modelId="{654F5614-FA01-4118-B141-63031AE5D5D5}" type="pres">
      <dgm:prSet presAssocID="{97DD3565-C4B3-481C-9373-D95E127802FF}" presName="accentRepeatNode" presStyleLbl="solidFgAcc1" presStyleIdx="4" presStyleCnt="7"/>
      <dgm:spPr/>
    </dgm:pt>
    <dgm:pt modelId="{2CABFFA7-C21E-4340-94F8-EEDEC6974C97}" type="pres">
      <dgm:prSet presAssocID="{3E3EC1D9-E8F9-47C6-8342-6C331B5E949E}" presName="text_6" presStyleLbl="node1" presStyleIdx="5" presStyleCnt="7">
        <dgm:presLayoutVars>
          <dgm:bulletEnabled val="1"/>
        </dgm:presLayoutVars>
      </dgm:prSet>
      <dgm:spPr>
        <a:xfrm>
          <a:off x="826075" y="3940779"/>
          <a:ext cx="7229585" cy="492448"/>
        </a:xfrm>
        <a:prstGeom prst="rect">
          <a:avLst/>
        </a:prstGeom>
      </dgm:spPr>
      <dgm:t>
        <a:bodyPr/>
        <a:lstStyle/>
        <a:p>
          <a:endParaRPr lang="es-ES"/>
        </a:p>
      </dgm:t>
    </dgm:pt>
    <dgm:pt modelId="{5CC3C469-DF92-4602-A265-017594042642}" type="pres">
      <dgm:prSet presAssocID="{3E3EC1D9-E8F9-47C6-8342-6C331B5E949E}" presName="accent_6" presStyleCnt="0"/>
      <dgm:spPr/>
    </dgm:pt>
    <dgm:pt modelId="{6FA1646E-AE61-4E2A-A2CE-D60A87753BF7}" type="pres">
      <dgm:prSet presAssocID="{3E3EC1D9-E8F9-47C6-8342-6C331B5E949E}" presName="accentRepeatNode" presStyleLbl="solidFgAcc1" presStyleIdx="5" presStyleCnt="7"/>
      <dgm:spPr/>
    </dgm:pt>
    <dgm:pt modelId="{20F8CDD3-0F56-4B6F-8CF7-BE5BEACBBDA5}" type="pres">
      <dgm:prSet presAssocID="{E285A896-3064-4EF9-9038-7FC8B1CFF82C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AD8D05-237B-4541-A989-1C46B4DD4EC7}" type="pres">
      <dgm:prSet presAssocID="{E285A896-3064-4EF9-9038-7FC8B1CFF82C}" presName="accent_7" presStyleCnt="0"/>
      <dgm:spPr/>
    </dgm:pt>
    <dgm:pt modelId="{114632FD-EB39-4961-9DB3-F5D54172F046}" type="pres">
      <dgm:prSet presAssocID="{E285A896-3064-4EF9-9038-7FC8B1CFF82C}" presName="accentRepeatNode" presStyleLbl="solidFgAcc1" presStyleIdx="6" presStyleCnt="7"/>
      <dgm:spPr/>
    </dgm:pt>
  </dgm:ptLst>
  <dgm:cxnLst>
    <dgm:cxn modelId="{F696CFF1-31C8-4060-A4C5-B9F22A17A91A}" srcId="{4B027706-2857-42B1-AE80-FC6212975B99}" destId="{97DD3565-C4B3-481C-9373-D95E127802FF}" srcOrd="4" destOrd="0" parTransId="{2D583C88-569E-4149-AA92-4ECBBD1E74CC}" sibTransId="{11C1C412-7D28-45AE-B67C-045F13A7272C}"/>
    <dgm:cxn modelId="{5254A5FF-C08C-4CAB-BC29-E001119E1A83}" srcId="{4B027706-2857-42B1-AE80-FC6212975B99}" destId="{1B5DD13F-020A-43E1-9BAA-336DAC090CA9}" srcOrd="9" destOrd="0" parTransId="{7279BCCD-6783-4AC4-9EBB-5C2F2B94D023}" sibTransId="{8D316DD8-7D46-4D0F-9359-54FC794CBE80}"/>
    <dgm:cxn modelId="{742E2F87-C050-4357-B9CB-E125EFE16166}" type="presOf" srcId="{D78F4EF8-1382-4FA5-AC4C-D11E4A653BA6}" destId="{4E514DDB-7E2F-4D02-9108-EAD30FD05EA1}" srcOrd="0" destOrd="0" presId="urn:microsoft.com/office/officeart/2008/layout/VerticalCurvedList"/>
    <dgm:cxn modelId="{35F1BA46-408B-42F7-B0B1-6745E9E054C3}" srcId="{4B027706-2857-42B1-AE80-FC6212975B99}" destId="{3E3EC1D9-E8F9-47C6-8342-6C331B5E949E}" srcOrd="5" destOrd="0" parTransId="{E9010119-8CC6-4F13-8526-68BB4778D6FC}" sibTransId="{00839793-44C5-4679-BD84-CC17C036B09C}"/>
    <dgm:cxn modelId="{83DA773E-EEB0-4BC4-A703-B040BEAB7DE2}" type="presOf" srcId="{43B21478-9A13-4ED9-88E9-2A73D768A51F}" destId="{78F8470A-3277-4265-B0FA-F7D3E8A4DCFF}" srcOrd="0" destOrd="0" presId="urn:microsoft.com/office/officeart/2008/layout/VerticalCurvedList"/>
    <dgm:cxn modelId="{01B1525E-27FB-44FB-A99F-25E5E94221FB}" type="presOf" srcId="{4B027706-2857-42B1-AE80-FC6212975B99}" destId="{D958A89A-4B5D-4A7C-9192-56BF25A4D058}" srcOrd="0" destOrd="0" presId="urn:microsoft.com/office/officeart/2008/layout/VerticalCurvedList"/>
    <dgm:cxn modelId="{7C06489C-12AB-4A8C-BDBA-6C17E969E75B}" srcId="{4B027706-2857-42B1-AE80-FC6212975B99}" destId="{E285A896-3064-4EF9-9038-7FC8B1CFF82C}" srcOrd="6" destOrd="0" parTransId="{1D45623F-43CF-4EF6-B064-7EE694D5B16B}" sibTransId="{012CB07E-6200-4BE5-BD09-335E752BE2BF}"/>
    <dgm:cxn modelId="{021B5D14-140E-4F32-9FEB-C41A97E54C03}" srcId="{4B027706-2857-42B1-AE80-FC6212975B99}" destId="{A61605AB-ABE3-4C7D-AC0A-EC2CCD994455}" srcOrd="1" destOrd="0" parTransId="{5F9AC2F5-76D2-408D-928D-E6DC5437F2D9}" sibTransId="{21473C03-439D-4552-ABE5-5ED146BE6C83}"/>
    <dgm:cxn modelId="{E324B4AB-DBB0-4652-A701-B1E55A4601A4}" type="presOf" srcId="{2CA53DF4-E1D5-4DFC-818E-A06C0E29E732}" destId="{EC257BCB-27B2-461F-9C86-B346D1F4419D}" srcOrd="0" destOrd="0" presId="urn:microsoft.com/office/officeart/2008/layout/VerticalCurvedList"/>
    <dgm:cxn modelId="{5A0D3C95-3A86-4DD0-8BEF-F82FFAA2A2F7}" type="presOf" srcId="{A61605AB-ABE3-4C7D-AC0A-EC2CCD994455}" destId="{D6525006-518E-45BA-9FFF-BC02EF4F8ACD}" srcOrd="0" destOrd="0" presId="urn:microsoft.com/office/officeart/2008/layout/VerticalCurvedList"/>
    <dgm:cxn modelId="{15CC730B-6CA6-43F3-8C58-E1A1AE757F75}" srcId="{4B027706-2857-42B1-AE80-FC6212975B99}" destId="{60B57311-48C0-4F06-B6D9-90EF9D6C3AC6}" srcOrd="0" destOrd="0" parTransId="{38B2087D-5E5F-4C2F-83BF-8CFA0C5D6508}" sibTransId="{43B21478-9A13-4ED9-88E9-2A73D768A51F}"/>
    <dgm:cxn modelId="{79FBCE65-4B2C-41B2-8DE0-4D2D771F1BE7}" type="presOf" srcId="{60B57311-48C0-4F06-B6D9-90EF9D6C3AC6}" destId="{2F17E5A9-6EFC-4EB9-A3A3-7D8ED9F574C5}" srcOrd="0" destOrd="0" presId="urn:microsoft.com/office/officeart/2008/layout/VerticalCurvedList"/>
    <dgm:cxn modelId="{874E2578-45F5-47C6-9FA3-73B2E1424C91}" type="presOf" srcId="{E285A896-3064-4EF9-9038-7FC8B1CFF82C}" destId="{20F8CDD3-0F56-4B6F-8CF7-BE5BEACBBDA5}" srcOrd="0" destOrd="0" presId="urn:microsoft.com/office/officeart/2008/layout/VerticalCurvedList"/>
    <dgm:cxn modelId="{8595BA07-2ABC-4DEB-8F9E-87246905396E}" srcId="{4B027706-2857-42B1-AE80-FC6212975B99}" destId="{D78F4EF8-1382-4FA5-AC4C-D11E4A653BA6}" srcOrd="3" destOrd="0" parTransId="{696E72F1-2FA0-4CFC-98C3-17226D5889AB}" sibTransId="{2851C33E-8FB3-4372-8414-86BF86BD7C54}"/>
    <dgm:cxn modelId="{1F9AAD94-D64B-4DD4-ADBD-5DF970BBDF8A}" type="presOf" srcId="{3E3EC1D9-E8F9-47C6-8342-6C331B5E949E}" destId="{2CABFFA7-C21E-4340-94F8-EEDEC6974C97}" srcOrd="0" destOrd="0" presId="urn:microsoft.com/office/officeart/2008/layout/VerticalCurvedList"/>
    <dgm:cxn modelId="{DAD5531B-5587-46DD-AA1E-42840DCCD6E5}" type="presOf" srcId="{97DD3565-C4B3-481C-9373-D95E127802FF}" destId="{8EBC6E60-AEB6-463A-AC64-33518001E461}" srcOrd="0" destOrd="0" presId="urn:microsoft.com/office/officeart/2008/layout/VerticalCurvedList"/>
    <dgm:cxn modelId="{1CD30DE0-2493-4353-A59F-838A12FF845A}" srcId="{4B027706-2857-42B1-AE80-FC6212975B99}" destId="{90DA88D2-A02F-4B23-B584-E82A7DB81842}" srcOrd="7" destOrd="0" parTransId="{06625DC0-52BD-41A5-ACE8-A8F257E83EDC}" sibTransId="{314675F6-5F06-4F17-B4FF-D1CF29F1D0AD}"/>
    <dgm:cxn modelId="{0B54C35F-2198-4A3E-8AF4-66707D63CCC9}" srcId="{4B027706-2857-42B1-AE80-FC6212975B99}" destId="{2CA53DF4-E1D5-4DFC-818E-A06C0E29E732}" srcOrd="2" destOrd="0" parTransId="{8C9C7B32-A76A-45B6-9B17-5E862689208C}" sibTransId="{728F8A61-2187-495A-B757-5919E44903BD}"/>
    <dgm:cxn modelId="{CE172298-0AC3-464B-BE2B-529A2501D7D0}" srcId="{4B027706-2857-42B1-AE80-FC6212975B99}" destId="{A9AB0C50-9DFF-4B9E-B4F9-D9699A001B83}" srcOrd="8" destOrd="0" parTransId="{9608AE71-4AF0-4FA4-B442-7A73AB655EB1}" sibTransId="{06199639-15AA-421F-BDA6-8EEA4C8CDE8E}"/>
    <dgm:cxn modelId="{194F444D-2EDB-4DEF-B36D-D890563A80C3}" type="presParOf" srcId="{D958A89A-4B5D-4A7C-9192-56BF25A4D058}" destId="{33DCFBF3-152A-4341-A7D3-6AFBC075B991}" srcOrd="0" destOrd="0" presId="urn:microsoft.com/office/officeart/2008/layout/VerticalCurvedList"/>
    <dgm:cxn modelId="{B59E035C-075C-411F-A31E-9726D959521C}" type="presParOf" srcId="{33DCFBF3-152A-4341-A7D3-6AFBC075B991}" destId="{1AA1DD95-7DAB-4A34-83E0-7E949D1F3063}" srcOrd="0" destOrd="0" presId="urn:microsoft.com/office/officeart/2008/layout/VerticalCurvedList"/>
    <dgm:cxn modelId="{555DBC7C-E863-4CCA-A12F-9257A858A7BB}" type="presParOf" srcId="{1AA1DD95-7DAB-4A34-83E0-7E949D1F3063}" destId="{9DDD3D8F-5EDF-4862-893A-AF1735F89F49}" srcOrd="0" destOrd="0" presId="urn:microsoft.com/office/officeart/2008/layout/VerticalCurvedList"/>
    <dgm:cxn modelId="{6F4D5084-2208-4626-9913-F457BEFB43DC}" type="presParOf" srcId="{1AA1DD95-7DAB-4A34-83E0-7E949D1F3063}" destId="{78F8470A-3277-4265-B0FA-F7D3E8A4DCFF}" srcOrd="1" destOrd="0" presId="urn:microsoft.com/office/officeart/2008/layout/VerticalCurvedList"/>
    <dgm:cxn modelId="{74BB00F2-4A83-4371-90DD-3637F7BBFDA4}" type="presParOf" srcId="{1AA1DD95-7DAB-4A34-83E0-7E949D1F3063}" destId="{7BA759F9-1EBD-4353-BF12-208AC4E94486}" srcOrd="2" destOrd="0" presId="urn:microsoft.com/office/officeart/2008/layout/VerticalCurvedList"/>
    <dgm:cxn modelId="{3AC6807E-3856-44A5-9FBD-215CD20C6475}" type="presParOf" srcId="{1AA1DD95-7DAB-4A34-83E0-7E949D1F3063}" destId="{B281737E-2728-4339-B817-0249F5563C69}" srcOrd="3" destOrd="0" presId="urn:microsoft.com/office/officeart/2008/layout/VerticalCurvedList"/>
    <dgm:cxn modelId="{37051D4B-233C-4C37-B8EF-0F336C065E8C}" type="presParOf" srcId="{33DCFBF3-152A-4341-A7D3-6AFBC075B991}" destId="{2F17E5A9-6EFC-4EB9-A3A3-7D8ED9F574C5}" srcOrd="1" destOrd="0" presId="urn:microsoft.com/office/officeart/2008/layout/VerticalCurvedList"/>
    <dgm:cxn modelId="{303CA301-A648-432E-9579-E2D21357F9C8}" type="presParOf" srcId="{33DCFBF3-152A-4341-A7D3-6AFBC075B991}" destId="{5F31B232-54DC-47D4-8B5C-6AF3791707A1}" srcOrd="2" destOrd="0" presId="urn:microsoft.com/office/officeart/2008/layout/VerticalCurvedList"/>
    <dgm:cxn modelId="{E21DF345-0D33-423B-A687-6D2803D458AD}" type="presParOf" srcId="{5F31B232-54DC-47D4-8B5C-6AF3791707A1}" destId="{0153992A-2C51-49F9-81B1-A5D64362165E}" srcOrd="0" destOrd="0" presId="urn:microsoft.com/office/officeart/2008/layout/VerticalCurvedList"/>
    <dgm:cxn modelId="{4BB3F11E-C5D8-4FC1-85AF-5611AD81742D}" type="presParOf" srcId="{33DCFBF3-152A-4341-A7D3-6AFBC075B991}" destId="{D6525006-518E-45BA-9FFF-BC02EF4F8ACD}" srcOrd="3" destOrd="0" presId="urn:microsoft.com/office/officeart/2008/layout/VerticalCurvedList"/>
    <dgm:cxn modelId="{E4D8557A-5EF9-4297-BF1C-6C3868E0CD30}" type="presParOf" srcId="{33DCFBF3-152A-4341-A7D3-6AFBC075B991}" destId="{9C91CEDC-3833-42B3-833D-3298CDD0D604}" srcOrd="4" destOrd="0" presId="urn:microsoft.com/office/officeart/2008/layout/VerticalCurvedList"/>
    <dgm:cxn modelId="{58CF6C4B-7595-40C0-AF16-2CE63A43B1CB}" type="presParOf" srcId="{9C91CEDC-3833-42B3-833D-3298CDD0D604}" destId="{957296D0-72CD-41E9-B25B-556096C0FA03}" srcOrd="0" destOrd="0" presId="urn:microsoft.com/office/officeart/2008/layout/VerticalCurvedList"/>
    <dgm:cxn modelId="{8090FA9A-0755-440D-97EE-8BDE7E9969FE}" type="presParOf" srcId="{33DCFBF3-152A-4341-A7D3-6AFBC075B991}" destId="{EC257BCB-27B2-461F-9C86-B346D1F4419D}" srcOrd="5" destOrd="0" presId="urn:microsoft.com/office/officeart/2008/layout/VerticalCurvedList"/>
    <dgm:cxn modelId="{3239EE6C-8E40-4FCB-811A-B1D100855BDA}" type="presParOf" srcId="{33DCFBF3-152A-4341-A7D3-6AFBC075B991}" destId="{956B9BEC-1ACC-444A-97DB-DBCDFC9D7976}" srcOrd="6" destOrd="0" presId="urn:microsoft.com/office/officeart/2008/layout/VerticalCurvedList"/>
    <dgm:cxn modelId="{C3F20E2B-6931-4980-AAE2-AEF25C0B291F}" type="presParOf" srcId="{956B9BEC-1ACC-444A-97DB-DBCDFC9D7976}" destId="{4C88473A-A536-4362-84AA-D8C7FBF1A620}" srcOrd="0" destOrd="0" presId="urn:microsoft.com/office/officeart/2008/layout/VerticalCurvedList"/>
    <dgm:cxn modelId="{DF7B461C-FB3D-4BBF-A76F-4DBDA17589F4}" type="presParOf" srcId="{33DCFBF3-152A-4341-A7D3-6AFBC075B991}" destId="{4E514DDB-7E2F-4D02-9108-EAD30FD05EA1}" srcOrd="7" destOrd="0" presId="urn:microsoft.com/office/officeart/2008/layout/VerticalCurvedList"/>
    <dgm:cxn modelId="{B848BA0B-1CBB-485D-ABF2-97A33DEAE28F}" type="presParOf" srcId="{33DCFBF3-152A-4341-A7D3-6AFBC075B991}" destId="{6C5106E7-851D-4F33-85CE-738C8EA39473}" srcOrd="8" destOrd="0" presId="urn:microsoft.com/office/officeart/2008/layout/VerticalCurvedList"/>
    <dgm:cxn modelId="{A6DA96F9-A162-415C-8B9F-BD6EE20905D5}" type="presParOf" srcId="{6C5106E7-851D-4F33-85CE-738C8EA39473}" destId="{D83D9BAE-8C73-475E-9E05-C926B8082A8B}" srcOrd="0" destOrd="0" presId="urn:microsoft.com/office/officeart/2008/layout/VerticalCurvedList"/>
    <dgm:cxn modelId="{AC055C8B-B90E-40C6-8B6D-A16EA80C4A91}" type="presParOf" srcId="{33DCFBF3-152A-4341-A7D3-6AFBC075B991}" destId="{8EBC6E60-AEB6-463A-AC64-33518001E461}" srcOrd="9" destOrd="0" presId="urn:microsoft.com/office/officeart/2008/layout/VerticalCurvedList"/>
    <dgm:cxn modelId="{177CD20E-DFF0-430C-AA0B-2902C06AF07C}" type="presParOf" srcId="{33DCFBF3-152A-4341-A7D3-6AFBC075B991}" destId="{CA7E0C08-5D34-47D6-982C-6FCE0A13AEAD}" srcOrd="10" destOrd="0" presId="urn:microsoft.com/office/officeart/2008/layout/VerticalCurvedList"/>
    <dgm:cxn modelId="{811D326F-A244-4317-94DB-620A5257D8FF}" type="presParOf" srcId="{CA7E0C08-5D34-47D6-982C-6FCE0A13AEAD}" destId="{654F5614-FA01-4118-B141-63031AE5D5D5}" srcOrd="0" destOrd="0" presId="urn:microsoft.com/office/officeart/2008/layout/VerticalCurvedList"/>
    <dgm:cxn modelId="{85B4D021-83F3-4A8F-AD08-05E5EBE7B2ED}" type="presParOf" srcId="{33DCFBF3-152A-4341-A7D3-6AFBC075B991}" destId="{2CABFFA7-C21E-4340-94F8-EEDEC6974C97}" srcOrd="11" destOrd="0" presId="urn:microsoft.com/office/officeart/2008/layout/VerticalCurvedList"/>
    <dgm:cxn modelId="{0F7DED93-2E20-47EF-A3B1-3D86F6F75393}" type="presParOf" srcId="{33DCFBF3-152A-4341-A7D3-6AFBC075B991}" destId="{5CC3C469-DF92-4602-A265-017594042642}" srcOrd="12" destOrd="0" presId="urn:microsoft.com/office/officeart/2008/layout/VerticalCurvedList"/>
    <dgm:cxn modelId="{B0387012-903B-4C7E-A19C-16F23FAB5983}" type="presParOf" srcId="{5CC3C469-DF92-4602-A265-017594042642}" destId="{6FA1646E-AE61-4E2A-A2CE-D60A87753BF7}" srcOrd="0" destOrd="0" presId="urn:microsoft.com/office/officeart/2008/layout/VerticalCurvedList"/>
    <dgm:cxn modelId="{F0841898-2B10-45CF-B8C7-A9469BEABA71}" type="presParOf" srcId="{33DCFBF3-152A-4341-A7D3-6AFBC075B991}" destId="{20F8CDD3-0F56-4B6F-8CF7-BE5BEACBBDA5}" srcOrd="13" destOrd="0" presId="urn:microsoft.com/office/officeart/2008/layout/VerticalCurvedList"/>
    <dgm:cxn modelId="{3DA9F243-D760-4526-8B33-499357E34C2B}" type="presParOf" srcId="{33DCFBF3-152A-4341-A7D3-6AFBC075B991}" destId="{04AD8D05-237B-4541-A989-1C46B4DD4EC7}" srcOrd="14" destOrd="0" presId="urn:microsoft.com/office/officeart/2008/layout/VerticalCurvedList"/>
    <dgm:cxn modelId="{34850F0A-4997-476F-917F-AA74282FBD05}" type="presParOf" srcId="{04AD8D05-237B-4541-A989-1C46B4DD4EC7}" destId="{114632FD-EB39-4961-9DB3-F5D54172F0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roles funcionales del producto y sus características principales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Fichas bibliográficas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caracterizan los roles más importantes asociados al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4 horas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el conjunto de historias de usuario candidatas para cada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release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identifican los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releases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a alto nivel, cumpliendo un objetivo o capacidad de negocio claro.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kern="1200" dirty="0" smtClean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E2855B47-F957-4CEC-AE5E-0CB767626508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gm:t>
    </dgm:pt>
    <dgm:pt modelId="{7F4DAC62-2311-47CA-93D2-75E46427C76D}" type="parTrans" cxnId="{574BF90B-3EC4-4D5B-A1A2-545C01AFB867}">
      <dgm:prSet/>
      <dgm:spPr/>
      <dgm:t>
        <a:bodyPr/>
        <a:lstStyle/>
        <a:p>
          <a:endParaRPr lang="es-419"/>
        </a:p>
      </dgm:t>
    </dgm:pt>
    <dgm:pt modelId="{62897D91-F1A7-4BC7-AE36-5FDF4FEEAD4F}" type="sibTrans" cxnId="{574BF90B-3EC4-4D5B-A1A2-545C01AFB867}">
      <dgm:prSet/>
      <dgm:spPr/>
      <dgm:t>
        <a:bodyPr/>
        <a:lstStyle/>
        <a:p>
          <a:endParaRPr lang="es-419"/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EB970B8D-93B2-4B03-802F-E2B831E1194B}" type="presOf" srcId="{E2855B47-F957-4CEC-AE5E-0CB767626508}" destId="{429BED6C-017D-4D4F-B7B1-27238C0767A8}" srcOrd="0" destOrd="1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574BF90B-3EC4-4D5B-A1A2-545C01AFB867}" srcId="{3D022B4B-4E20-4FF9-BF0A-7E4B39CC58E3}" destId="{E2855B47-F957-4CEC-AE5E-0CB767626508}" srcOrd="1" destOrd="0" parTransId="{7F4DAC62-2311-47CA-93D2-75E46427C76D}" sibTransId="{62897D91-F1A7-4BC7-AE36-5FDF4FEEAD4F}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20 y 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y 20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</a:t>
          </a:r>
          <a:r>
            <a:rPr lang="es-419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resolver</a:t>
          </a:r>
          <a:endParaRPr lang="es-419" sz="14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3 horas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</a:t>
          </a:r>
          <a:r>
            <a:rPr lang="es-419" sz="1400" kern="1200" dirty="0" smtClean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impactarlo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BB4CCA-C268-4567-BC40-8ECB7E26BD58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828FD8D1-9A04-48C0-8029-2B89B8BF2875}">
      <dgm:prSet phldrT="[Texto]" custT="1"/>
      <dgm:spPr/>
      <dgm:t>
        <a:bodyPr/>
        <a:lstStyle/>
        <a:p>
          <a:r>
            <a:rPr lang="es-CO" sz="1400" b="1" dirty="0">
              <a:latin typeface="Candara" panose="020E0502030303020204" pitchFamily="34" charset="0"/>
            </a:rPr>
            <a:t>¿Para qué? </a:t>
          </a:r>
          <a:endParaRPr lang="es-419" sz="1400" b="1" dirty="0">
            <a:latin typeface="Candara" panose="020E0502030303020204" pitchFamily="34" charset="0"/>
          </a:endParaRPr>
        </a:p>
      </dgm:t>
    </dgm:pt>
    <dgm:pt modelId="{38AFFEC7-2430-4C9F-9DC9-B22C2DC1EBB7}" type="par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D464F5B-0A21-4CC5-89EF-05FC09D05D6C}" type="sibTrans" cxnId="{0148DA37-0EDD-4D5A-B773-3EFB9C374F5D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539BCBA-468F-46B0-820B-4D539708CF33}">
      <dgm:prSet phldrT="[Texto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gm:t>
    </dgm:pt>
    <dgm:pt modelId="{0829AA84-5DF8-40A7-96A4-4EAF45D98BC3}" type="par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CE340FA-119D-4318-ACDE-20996E044A79}" type="sibTrans" cxnId="{BB5898C2-EE05-4B39-98D7-0A9476D0A4F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D6C3FEC-6548-4757-A11E-3A766864E27A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62726652-F26A-4C3F-B3AA-1A2B3F6049C7}" type="par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7D7C791-FA3B-4210-B9E6-AE5368964C0C}" type="sibTrans" cxnId="{1A6A0EAE-2C70-4745-8C82-7973990267E5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440E4C27-C661-4ABD-AA2F-B221AFAD91A7}">
      <dgm:prSet phldrT="[Texto]"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174C35F7-1400-48A6-B19C-6C76BED777F4}" type="par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88894BD2-B2AE-4A67-968B-A5A28E674499}" type="sibTrans" cxnId="{61CA9D2B-3B91-4609-9B82-4C8E2F6862AC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3D022B4B-4E20-4FF9-BF0A-7E4B39CC58E3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02B114F8-1333-4D55-8852-AD155B0D022B}" type="par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CC566F11-ADDF-456E-BC51-C8BD6B6CD0F6}" type="sibTrans" cxnId="{3B1F6933-4315-40AD-9E20-0538E8B0CE3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F6C1FB29-7647-436E-9D79-B8C1F58C779F}">
      <dgm:prSet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28575"/>
      </dgm:spPr>
      <dgm:t>
        <a:bodyPr spcFirstLastPara="0" vert="horz" wrap="square" lIns="99568" tIns="8890" rIns="8890" bIns="889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gm:t>
    </dgm:pt>
    <dgm:pt modelId="{800D2FAD-7B5B-48FB-A91A-351CA8B718A8}" type="par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67AD75F3-7DDC-4A9B-8A1D-BD2F7DB3AC9D}" type="sibTrans" cxnId="{12343688-A0A2-4538-91A6-1333B0749A2F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BD825FD-36A9-4607-B00D-41CBB3F4AE01}">
      <dgm:prSet custT="1"/>
      <dgm:spPr/>
      <dgm:t>
        <a:bodyPr/>
        <a:lstStyle/>
        <a:p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4BEB97C5-77D1-472D-B3CD-1ADC9D1EC659}" type="par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538D04E-D476-494F-96F2-C9972C057380}" type="sibTrans" cxnId="{8C47C198-1F5A-40A6-98BE-E4BD9BFA5A47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BC7328C-49D2-4BE9-8B07-1E0620847002}">
      <dgm:prSet custT="1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 hora</a:t>
          </a:r>
        </a:p>
      </dgm:t>
    </dgm:pt>
    <dgm:pt modelId="{BB112C5F-ADF3-4F59-B6AF-13CDFDB8EAFA}" type="par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1794ED21-AE25-49DE-8074-4FFD5A0C7095}" type="sibTrans" cxnId="{FFC7F8F1-3D89-4653-9775-AA5480E8D12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281946CF-F1FF-4C84-B878-F7F63796D8FF}">
      <dgm:prSet custT="1"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gm:t>
    </dgm:pt>
    <dgm:pt modelId="{BCF0B080-8EA2-4ABE-B711-415AFC1E064F}" type="par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6BF7262-6FC8-4249-977C-BF3A3E2A7919}" type="sibTrans" cxnId="{8989AB94-ED57-4A17-8BBD-35388B8135B1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780AC2A9-C4B6-4D4D-BA33-A84B09074881}">
      <dgm:prSet phldrT="[Texto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>
        <a:ln w="28575"/>
      </dgm:spPr>
      <dgm:t>
        <a:bodyPr/>
        <a:lstStyle/>
        <a:p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</a:t>
          </a:r>
          <a:r>
            <a:rPr lang="es-419" sz="1400" kern="1200" dirty="0" smtClean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ellos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gm:t>
    </dgm:pt>
    <dgm:pt modelId="{EC273227-05AB-4C84-BCFB-8268A11B4A5F}" type="par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040FF37D-B705-4A6B-9CCC-F24A29A92D6C}" type="sibTrans" cxnId="{2D706388-122F-4276-9C68-E193E7075598}">
      <dgm:prSet/>
      <dgm:spPr/>
      <dgm:t>
        <a:bodyPr/>
        <a:lstStyle/>
        <a:p>
          <a:endParaRPr lang="es-419" sz="1400">
            <a:latin typeface="Candara" panose="020E0502030303020204" pitchFamily="34" charset="0"/>
          </a:endParaRPr>
        </a:p>
      </dgm:t>
    </dgm:pt>
    <dgm:pt modelId="{BA2C225F-87B8-4172-ABAE-01813FBC7DF3}" type="pres">
      <dgm:prSet presAssocID="{3CBB4CCA-C268-4567-BC40-8ECB7E26BD5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BF9D998-0799-46E5-946F-D353AF5C9DC2}" type="pres">
      <dgm:prSet presAssocID="{828FD8D1-9A04-48C0-8029-2B89B8BF2875}" presName="composite" presStyleCnt="0"/>
      <dgm:spPr/>
    </dgm:pt>
    <dgm:pt modelId="{1DCA19C3-7E1C-402E-B9C9-A71EE1D51380}" type="pres">
      <dgm:prSet presAssocID="{828FD8D1-9A04-48C0-8029-2B89B8BF2875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13111A-FD20-4A0B-B983-DEE227E3D32F}" type="pres">
      <dgm:prSet presAssocID="{828FD8D1-9A04-48C0-8029-2B89B8BF2875}" presName="descendantText" presStyleLbl="alignAcc1" presStyleIdx="0" presStyleCnt="5">
        <dgm:presLayoutVars>
          <dgm:bulletEnabled val="1"/>
        </dgm:presLayoutVars>
      </dgm:prSet>
      <dgm:spPr>
        <a:xfrm rot="5400000">
          <a:off x="3943325" y="-3270848"/>
          <a:ext cx="621370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16CC19E2-85DA-48B7-ADD0-C2910F6FB75B}" type="pres">
      <dgm:prSet presAssocID="{6D464F5B-0A21-4CC5-89EF-05FC09D05D6C}" presName="sp" presStyleCnt="0"/>
      <dgm:spPr/>
    </dgm:pt>
    <dgm:pt modelId="{046B4762-F46B-4387-A69D-C44A9604B052}" type="pres">
      <dgm:prSet presAssocID="{0D6C3FEC-6548-4757-A11E-3A766864E27A}" presName="composite" presStyleCnt="0"/>
      <dgm:spPr/>
    </dgm:pt>
    <dgm:pt modelId="{B1C7D5D1-85C3-4185-8980-62A9B9E853F5}" type="pres">
      <dgm:prSet presAssocID="{0D6C3FEC-6548-4757-A11E-3A766864E27A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7190DAA-E1A1-4391-892B-36D4173EF83D}" type="pres">
      <dgm:prSet presAssocID="{0D6C3FEC-6548-4757-A11E-3A766864E27A}" presName="descendantText" presStyleLbl="alignAcc1" presStyleIdx="1" presStyleCnt="5">
        <dgm:presLayoutVars>
          <dgm:bulletEnabled val="1"/>
        </dgm:presLayoutVars>
      </dgm:prSet>
      <dgm:spPr>
        <a:xfrm rot="5400000">
          <a:off x="3943488" y="-2434323"/>
          <a:ext cx="621044" cy="7170388"/>
        </a:xfrm>
        <a:prstGeom prst="round2SameRect">
          <a:avLst/>
        </a:prstGeom>
      </dgm:spPr>
      <dgm:t>
        <a:bodyPr/>
        <a:lstStyle/>
        <a:p>
          <a:endParaRPr lang="es-ES"/>
        </a:p>
      </dgm:t>
    </dgm:pt>
    <dgm:pt modelId="{B29282E4-B4CF-4E5B-A4EA-99FFD3D557D3}" type="pres">
      <dgm:prSet presAssocID="{77D7C791-FA3B-4210-B9E6-AE5368964C0C}" presName="sp" presStyleCnt="0"/>
      <dgm:spPr/>
    </dgm:pt>
    <dgm:pt modelId="{2D9F27F8-2D05-4553-976A-68E736512375}" type="pres">
      <dgm:prSet presAssocID="{0BD825FD-36A9-4607-B00D-41CBB3F4AE01}" presName="composite" presStyleCnt="0"/>
      <dgm:spPr/>
    </dgm:pt>
    <dgm:pt modelId="{3507FDE4-39E5-404D-9634-7C1386B35CC1}" type="pres">
      <dgm:prSet presAssocID="{0BD825FD-36A9-4607-B00D-41CBB3F4AE01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EC90008-F794-4634-AB5C-9D00C4AE48A2}" type="pres">
      <dgm:prSet presAssocID="{0BD825FD-36A9-4607-B00D-41CBB3F4AE01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60DA5C0-B3A3-4B01-B69C-0A0DB09ECBFF}" type="pres">
      <dgm:prSet presAssocID="{B538D04E-D476-494F-96F2-C9972C057380}" presName="sp" presStyleCnt="0"/>
      <dgm:spPr/>
    </dgm:pt>
    <dgm:pt modelId="{EAF2105E-DB0E-4806-8A18-B256CA37378D}" type="pres">
      <dgm:prSet presAssocID="{3D022B4B-4E20-4FF9-BF0A-7E4B39CC58E3}" presName="composite" presStyleCnt="0"/>
      <dgm:spPr/>
    </dgm:pt>
    <dgm:pt modelId="{BFCA333E-897C-4C25-A8CF-5A119ABE5A35}" type="pres">
      <dgm:prSet presAssocID="{3D022B4B-4E20-4FF9-BF0A-7E4B39CC58E3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29BED6C-017D-4D4F-B7B1-27238C0767A8}" type="pres">
      <dgm:prSet presAssocID="{3D022B4B-4E20-4FF9-BF0A-7E4B39CC58E3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A6A5EFA-4139-40C8-856A-403E305DBEF2}" type="pres">
      <dgm:prSet presAssocID="{CC566F11-ADDF-456E-BC51-C8BD6B6CD0F6}" presName="sp" presStyleCnt="0"/>
      <dgm:spPr/>
    </dgm:pt>
    <dgm:pt modelId="{AEACAD63-E369-42CA-B9EC-D3C70C0C8A9E}" type="pres">
      <dgm:prSet presAssocID="{440E4C27-C661-4ABD-AA2F-B221AFAD91A7}" presName="composite" presStyleCnt="0"/>
      <dgm:spPr/>
    </dgm:pt>
    <dgm:pt modelId="{00830E4F-BD98-4820-ADCF-8A51BC02E09C}" type="pres">
      <dgm:prSet presAssocID="{440E4C27-C661-4ABD-AA2F-B221AFAD91A7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3285E3-C9BD-4F92-9960-9F22F00B9F09}" type="pres">
      <dgm:prSet presAssocID="{440E4C27-C661-4ABD-AA2F-B221AFAD91A7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DE0E401-905D-4A8B-8BA3-4966D850F6A5}" type="presOf" srcId="{3D022B4B-4E20-4FF9-BF0A-7E4B39CC58E3}" destId="{BFCA333E-897C-4C25-A8CF-5A119ABE5A35}" srcOrd="0" destOrd="0" presId="urn:microsoft.com/office/officeart/2005/8/layout/chevron2"/>
    <dgm:cxn modelId="{DD5A8E94-E2A9-4A47-B615-D03E6A984673}" type="presOf" srcId="{828FD8D1-9A04-48C0-8029-2B89B8BF2875}" destId="{1DCA19C3-7E1C-402E-B9C9-A71EE1D51380}" srcOrd="0" destOrd="0" presId="urn:microsoft.com/office/officeart/2005/8/layout/chevron2"/>
    <dgm:cxn modelId="{8C47C198-1F5A-40A6-98BE-E4BD9BFA5A47}" srcId="{3CBB4CCA-C268-4567-BC40-8ECB7E26BD58}" destId="{0BD825FD-36A9-4607-B00D-41CBB3F4AE01}" srcOrd="2" destOrd="0" parTransId="{4BEB97C5-77D1-472D-B3CD-1ADC9D1EC659}" sibTransId="{B538D04E-D476-494F-96F2-C9972C057380}"/>
    <dgm:cxn modelId="{12343688-A0A2-4538-91A6-1333B0749A2F}" srcId="{0D6C3FEC-6548-4757-A11E-3A766864E27A}" destId="{F6C1FB29-7647-436E-9D79-B8C1F58C779F}" srcOrd="0" destOrd="0" parTransId="{800D2FAD-7B5B-48FB-A91A-351CA8B718A8}" sibTransId="{67AD75F3-7DDC-4A9B-8A1D-BD2F7DB3AC9D}"/>
    <dgm:cxn modelId="{FFC7F8F1-3D89-4653-9775-AA5480E8D128}" srcId="{0BD825FD-36A9-4607-B00D-41CBB3F4AE01}" destId="{1BC7328C-49D2-4BE9-8B07-1E0620847002}" srcOrd="0" destOrd="0" parTransId="{BB112C5F-ADF3-4F59-B6AF-13CDFDB8EAFA}" sibTransId="{1794ED21-AE25-49DE-8074-4FFD5A0C7095}"/>
    <dgm:cxn modelId="{3B1F6933-4315-40AD-9E20-0538E8B0CE3F}" srcId="{3CBB4CCA-C268-4567-BC40-8ECB7E26BD58}" destId="{3D022B4B-4E20-4FF9-BF0A-7E4B39CC58E3}" srcOrd="3" destOrd="0" parTransId="{02B114F8-1333-4D55-8852-AD155B0D022B}" sibTransId="{CC566F11-ADDF-456E-BC51-C8BD6B6CD0F6}"/>
    <dgm:cxn modelId="{1D2F8F2B-FC4F-4B3B-8CAE-2A35AC7EB2DA}" type="presOf" srcId="{281946CF-F1FF-4C84-B878-F7F63796D8FF}" destId="{429BED6C-017D-4D4F-B7B1-27238C0767A8}" srcOrd="0" destOrd="0" presId="urn:microsoft.com/office/officeart/2005/8/layout/chevron2"/>
    <dgm:cxn modelId="{1A6A0EAE-2C70-4745-8C82-7973990267E5}" srcId="{3CBB4CCA-C268-4567-BC40-8ECB7E26BD58}" destId="{0D6C3FEC-6548-4757-A11E-3A766864E27A}" srcOrd="1" destOrd="0" parTransId="{62726652-F26A-4C3F-B3AA-1A2B3F6049C7}" sibTransId="{77D7C791-FA3B-4210-B9E6-AE5368964C0C}"/>
    <dgm:cxn modelId="{61CA9D2B-3B91-4609-9B82-4C8E2F6862AC}" srcId="{3CBB4CCA-C268-4567-BC40-8ECB7E26BD58}" destId="{440E4C27-C661-4ABD-AA2F-B221AFAD91A7}" srcOrd="4" destOrd="0" parTransId="{174C35F7-1400-48A6-B19C-6C76BED777F4}" sibTransId="{88894BD2-B2AE-4A67-968B-A5A28E674499}"/>
    <dgm:cxn modelId="{75D3CB57-5F9B-4E41-B415-EB53BDC70D48}" type="presOf" srcId="{440E4C27-C661-4ABD-AA2F-B221AFAD91A7}" destId="{00830E4F-BD98-4820-ADCF-8A51BC02E09C}" srcOrd="0" destOrd="0" presId="urn:microsoft.com/office/officeart/2005/8/layout/chevron2"/>
    <dgm:cxn modelId="{72EBE037-B631-4A3C-A35B-D805A7DA62DA}" type="presOf" srcId="{780AC2A9-C4B6-4D4D-BA33-A84B09074881}" destId="{733285E3-C9BD-4F92-9960-9F22F00B9F09}" srcOrd="0" destOrd="0" presId="urn:microsoft.com/office/officeart/2005/8/layout/chevron2"/>
    <dgm:cxn modelId="{2011CAE6-631F-468A-B06F-768EE86708EC}" type="presOf" srcId="{F6C1FB29-7647-436E-9D79-B8C1F58C779F}" destId="{47190DAA-E1A1-4391-892B-36D4173EF83D}" srcOrd="0" destOrd="0" presId="urn:microsoft.com/office/officeart/2005/8/layout/chevron2"/>
    <dgm:cxn modelId="{2D706388-122F-4276-9C68-E193E7075598}" srcId="{440E4C27-C661-4ABD-AA2F-B221AFAD91A7}" destId="{780AC2A9-C4B6-4D4D-BA33-A84B09074881}" srcOrd="0" destOrd="0" parTransId="{EC273227-05AB-4C84-BCFB-8268A11B4A5F}" sibTransId="{040FF37D-B705-4A6B-9CCC-F24A29A92D6C}"/>
    <dgm:cxn modelId="{B0072BF6-F3EB-4184-8B9B-856AF33FF6DD}" type="presOf" srcId="{1539BCBA-468F-46B0-820B-4D539708CF33}" destId="{8213111A-FD20-4A0B-B983-DEE227E3D32F}" srcOrd="0" destOrd="0" presId="urn:microsoft.com/office/officeart/2005/8/layout/chevron2"/>
    <dgm:cxn modelId="{0148DA37-0EDD-4D5A-B773-3EFB9C374F5D}" srcId="{3CBB4CCA-C268-4567-BC40-8ECB7E26BD58}" destId="{828FD8D1-9A04-48C0-8029-2B89B8BF2875}" srcOrd="0" destOrd="0" parTransId="{38AFFEC7-2430-4C9F-9DC9-B22C2DC1EBB7}" sibTransId="{6D464F5B-0A21-4CC5-89EF-05FC09D05D6C}"/>
    <dgm:cxn modelId="{F96930C2-E069-447C-A673-6B69104D1F4F}" type="presOf" srcId="{0D6C3FEC-6548-4757-A11E-3A766864E27A}" destId="{B1C7D5D1-85C3-4185-8980-62A9B9E853F5}" srcOrd="0" destOrd="0" presId="urn:microsoft.com/office/officeart/2005/8/layout/chevron2"/>
    <dgm:cxn modelId="{8989AB94-ED57-4A17-8BBD-35388B8135B1}" srcId="{3D022B4B-4E20-4FF9-BF0A-7E4B39CC58E3}" destId="{281946CF-F1FF-4C84-B878-F7F63796D8FF}" srcOrd="0" destOrd="0" parTransId="{BCF0B080-8EA2-4ABE-B711-415AFC1E064F}" sibTransId="{76BF7262-6FC8-4249-977C-BF3A3E2A7919}"/>
    <dgm:cxn modelId="{D472602F-988E-4FEB-8278-E10939090198}" type="presOf" srcId="{3CBB4CCA-C268-4567-BC40-8ECB7E26BD58}" destId="{BA2C225F-87B8-4172-ABAE-01813FBC7DF3}" srcOrd="0" destOrd="0" presId="urn:microsoft.com/office/officeart/2005/8/layout/chevron2"/>
    <dgm:cxn modelId="{BB5898C2-EE05-4B39-98D7-0A9476D0A4FF}" srcId="{828FD8D1-9A04-48C0-8029-2B89B8BF2875}" destId="{1539BCBA-468F-46B0-820B-4D539708CF33}" srcOrd="0" destOrd="0" parTransId="{0829AA84-5DF8-40A7-96A4-4EAF45D98BC3}" sibTransId="{8CE340FA-119D-4318-ACDE-20996E044A79}"/>
    <dgm:cxn modelId="{6188902C-4D02-4600-BFB5-0935CB84D281}" type="presOf" srcId="{0BD825FD-36A9-4607-B00D-41CBB3F4AE01}" destId="{3507FDE4-39E5-404D-9634-7C1386B35CC1}" srcOrd="0" destOrd="0" presId="urn:microsoft.com/office/officeart/2005/8/layout/chevron2"/>
    <dgm:cxn modelId="{3376BAB2-2119-4849-9240-13DE21A51208}" type="presOf" srcId="{1BC7328C-49D2-4BE9-8B07-1E0620847002}" destId="{AEC90008-F794-4634-AB5C-9D00C4AE48A2}" srcOrd="0" destOrd="0" presId="urn:microsoft.com/office/officeart/2005/8/layout/chevron2"/>
    <dgm:cxn modelId="{E1DE3C52-5583-4AF8-9157-7B57A66A644D}" type="presParOf" srcId="{BA2C225F-87B8-4172-ABAE-01813FBC7DF3}" destId="{FBF9D998-0799-46E5-946F-D353AF5C9DC2}" srcOrd="0" destOrd="0" presId="urn:microsoft.com/office/officeart/2005/8/layout/chevron2"/>
    <dgm:cxn modelId="{942439BB-CAB5-4C69-8EC2-C00AFD256043}" type="presParOf" srcId="{FBF9D998-0799-46E5-946F-D353AF5C9DC2}" destId="{1DCA19C3-7E1C-402E-B9C9-A71EE1D51380}" srcOrd="0" destOrd="0" presId="urn:microsoft.com/office/officeart/2005/8/layout/chevron2"/>
    <dgm:cxn modelId="{428E96B5-FE3C-4150-B5F4-AF90CDBCE954}" type="presParOf" srcId="{FBF9D998-0799-46E5-946F-D353AF5C9DC2}" destId="{8213111A-FD20-4A0B-B983-DEE227E3D32F}" srcOrd="1" destOrd="0" presId="urn:microsoft.com/office/officeart/2005/8/layout/chevron2"/>
    <dgm:cxn modelId="{94151C96-8CE9-48AA-9F63-ECA43F600424}" type="presParOf" srcId="{BA2C225F-87B8-4172-ABAE-01813FBC7DF3}" destId="{16CC19E2-85DA-48B7-ADD0-C2910F6FB75B}" srcOrd="1" destOrd="0" presId="urn:microsoft.com/office/officeart/2005/8/layout/chevron2"/>
    <dgm:cxn modelId="{151C4AC0-B63D-4243-999E-E758DF515457}" type="presParOf" srcId="{BA2C225F-87B8-4172-ABAE-01813FBC7DF3}" destId="{046B4762-F46B-4387-A69D-C44A9604B052}" srcOrd="2" destOrd="0" presId="urn:microsoft.com/office/officeart/2005/8/layout/chevron2"/>
    <dgm:cxn modelId="{E49AD6C6-3051-47E0-BD10-DA3AC5BC150C}" type="presParOf" srcId="{046B4762-F46B-4387-A69D-C44A9604B052}" destId="{B1C7D5D1-85C3-4185-8980-62A9B9E853F5}" srcOrd="0" destOrd="0" presId="urn:microsoft.com/office/officeart/2005/8/layout/chevron2"/>
    <dgm:cxn modelId="{9EC1E417-430F-47A6-8DEB-6EDDF427D47D}" type="presParOf" srcId="{046B4762-F46B-4387-A69D-C44A9604B052}" destId="{47190DAA-E1A1-4391-892B-36D4173EF83D}" srcOrd="1" destOrd="0" presId="urn:microsoft.com/office/officeart/2005/8/layout/chevron2"/>
    <dgm:cxn modelId="{EB064285-A6A3-41B9-AFC0-1DD075B13056}" type="presParOf" srcId="{BA2C225F-87B8-4172-ABAE-01813FBC7DF3}" destId="{B29282E4-B4CF-4E5B-A4EA-99FFD3D557D3}" srcOrd="3" destOrd="0" presId="urn:microsoft.com/office/officeart/2005/8/layout/chevron2"/>
    <dgm:cxn modelId="{7FDAA1AF-EC7B-4B13-9EBD-B875B4701652}" type="presParOf" srcId="{BA2C225F-87B8-4172-ABAE-01813FBC7DF3}" destId="{2D9F27F8-2D05-4553-976A-68E736512375}" srcOrd="4" destOrd="0" presId="urn:microsoft.com/office/officeart/2005/8/layout/chevron2"/>
    <dgm:cxn modelId="{C68B83F2-3575-48CD-920D-6DC59BA7AB2B}" type="presParOf" srcId="{2D9F27F8-2D05-4553-976A-68E736512375}" destId="{3507FDE4-39E5-404D-9634-7C1386B35CC1}" srcOrd="0" destOrd="0" presId="urn:microsoft.com/office/officeart/2005/8/layout/chevron2"/>
    <dgm:cxn modelId="{FCA8CEAE-C00E-4B58-996B-66DF250AFA09}" type="presParOf" srcId="{2D9F27F8-2D05-4553-976A-68E736512375}" destId="{AEC90008-F794-4634-AB5C-9D00C4AE48A2}" srcOrd="1" destOrd="0" presId="urn:microsoft.com/office/officeart/2005/8/layout/chevron2"/>
    <dgm:cxn modelId="{CF43F9AB-37A1-4C2F-844F-6C42DE47C563}" type="presParOf" srcId="{BA2C225F-87B8-4172-ABAE-01813FBC7DF3}" destId="{B60DA5C0-B3A3-4B01-B69C-0A0DB09ECBFF}" srcOrd="5" destOrd="0" presId="urn:microsoft.com/office/officeart/2005/8/layout/chevron2"/>
    <dgm:cxn modelId="{640B823C-C704-4578-AB63-79292BC2903F}" type="presParOf" srcId="{BA2C225F-87B8-4172-ABAE-01813FBC7DF3}" destId="{EAF2105E-DB0E-4806-8A18-B256CA37378D}" srcOrd="6" destOrd="0" presId="urn:microsoft.com/office/officeart/2005/8/layout/chevron2"/>
    <dgm:cxn modelId="{BD2244DE-6773-4E88-996F-BCFCA65777EC}" type="presParOf" srcId="{EAF2105E-DB0E-4806-8A18-B256CA37378D}" destId="{BFCA333E-897C-4C25-A8CF-5A119ABE5A35}" srcOrd="0" destOrd="0" presId="urn:microsoft.com/office/officeart/2005/8/layout/chevron2"/>
    <dgm:cxn modelId="{658E3EB6-904E-44A2-AD61-F348CF787304}" type="presParOf" srcId="{EAF2105E-DB0E-4806-8A18-B256CA37378D}" destId="{429BED6C-017D-4D4F-B7B1-27238C0767A8}" srcOrd="1" destOrd="0" presId="urn:microsoft.com/office/officeart/2005/8/layout/chevron2"/>
    <dgm:cxn modelId="{73FDF8B9-1200-4882-9ACE-EC813C352993}" type="presParOf" srcId="{BA2C225F-87B8-4172-ABAE-01813FBC7DF3}" destId="{3A6A5EFA-4139-40C8-856A-403E305DBEF2}" srcOrd="7" destOrd="0" presId="urn:microsoft.com/office/officeart/2005/8/layout/chevron2"/>
    <dgm:cxn modelId="{ECC4608E-A214-4EA7-B15B-2A2920CB2ED8}" type="presParOf" srcId="{BA2C225F-87B8-4172-ABAE-01813FBC7DF3}" destId="{AEACAD63-E369-42CA-B9EC-D3C70C0C8A9E}" srcOrd="8" destOrd="0" presId="urn:microsoft.com/office/officeart/2005/8/layout/chevron2"/>
    <dgm:cxn modelId="{5E15EAB3-E043-499C-90A4-7E401446A753}" type="presParOf" srcId="{AEACAD63-E369-42CA-B9EC-D3C70C0C8A9E}" destId="{00830E4F-BD98-4820-ADCF-8A51BC02E09C}" srcOrd="0" destOrd="0" presId="urn:microsoft.com/office/officeart/2005/8/layout/chevron2"/>
    <dgm:cxn modelId="{4348D88A-6CDE-4ECD-B304-2DB1902ADF66}" type="presParOf" srcId="{AEACAD63-E369-42CA-B9EC-D3C70C0C8A9E}" destId="{733285E3-C9BD-4F92-9960-9F22F00B9F0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F8470A-3277-4265-B0FA-F7D3E8A4DCFF}">
      <dsp:nvSpPr>
        <dsp:cNvPr id="0" name=""/>
        <dsp:cNvSpPr/>
      </dsp:nvSpPr>
      <dsp:spPr>
        <a:xfrm>
          <a:off x="-4750907" y="-728404"/>
          <a:ext cx="5660324" cy="566032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17E5A9-6EFC-4EB9-A3A3-7D8ED9F574C5}">
      <dsp:nvSpPr>
        <dsp:cNvPr id="0" name=""/>
        <dsp:cNvSpPr/>
      </dsp:nvSpPr>
      <dsp:spPr>
        <a:xfrm>
          <a:off x="294876" y="191091"/>
          <a:ext cx="5863079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Pliegos de papel, aprox. 15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191091"/>
        <a:ext cx="5863079" cy="382015"/>
      </dsp:txXfrm>
    </dsp:sp>
    <dsp:sp modelId="{0153992A-2C51-49F9-81B1-A5D64362165E}">
      <dsp:nvSpPr>
        <dsp:cNvPr id="0" name=""/>
        <dsp:cNvSpPr/>
      </dsp:nvSpPr>
      <dsp:spPr>
        <a:xfrm>
          <a:off x="56116" y="14333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25006-518E-45BA-9FFF-BC02EF4F8ACD}">
      <dsp:nvSpPr>
        <dsp:cNvPr id="0" name=""/>
        <dsp:cNvSpPr/>
      </dsp:nvSpPr>
      <dsp:spPr>
        <a:xfrm>
          <a:off x="640825" y="764451"/>
          <a:ext cx="5517130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Marcadores tipo plumón o Sharpie de color oscuro (negro, azul oscuro, café), por lo menos uno por cada participante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764451"/>
        <a:ext cx="5517130" cy="382015"/>
      </dsp:txXfrm>
    </dsp:sp>
    <dsp:sp modelId="{957296D0-72CD-41E9-B25B-556096C0FA03}">
      <dsp:nvSpPr>
        <dsp:cNvPr id="0" name=""/>
        <dsp:cNvSpPr/>
      </dsp:nvSpPr>
      <dsp:spPr>
        <a:xfrm>
          <a:off x="402066" y="716699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57BCB-27B2-461F-9C86-B346D1F4419D}">
      <dsp:nvSpPr>
        <dsp:cNvPr id="0" name=""/>
        <dsp:cNvSpPr/>
      </dsp:nvSpPr>
      <dsp:spPr>
        <a:xfrm>
          <a:off x="830404" y="1337390"/>
          <a:ext cx="5327551" cy="38201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Post-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/</a:t>
          </a:r>
          <a:r>
            <a:rPr lang="es-419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sticky</a:t>
          </a: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notes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3” x 3” (75 mm x 75 mm) y de 4” x 3” (100 mm x 75 mm) de diferentes colores. En total debe haber por lo menos 100 post </a:t>
          </a:r>
          <a:r>
            <a:rPr lang="es-CO" sz="1100" kern="1200" dirty="0" err="1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its</a:t>
          </a:r>
          <a:r>
            <a:rPr lang="es-CO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 de cada </a:t>
          </a:r>
          <a:r>
            <a:rPr lang="es-CO" sz="1100" kern="1200" dirty="0" smtClean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tamaño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30404" y="1337390"/>
        <a:ext cx="5327551" cy="382015"/>
      </dsp:txXfrm>
    </dsp:sp>
    <dsp:sp modelId="{4C88473A-A536-4362-84AA-D8C7FBF1A620}">
      <dsp:nvSpPr>
        <dsp:cNvPr id="0" name=""/>
        <dsp:cNvSpPr/>
      </dsp:nvSpPr>
      <dsp:spPr>
        <a:xfrm>
          <a:off x="591644" y="1289638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14DDB-7E2F-4D02-9108-EAD30FD05EA1}">
      <dsp:nvSpPr>
        <dsp:cNvPr id="0" name=""/>
        <dsp:cNvSpPr/>
      </dsp:nvSpPr>
      <dsp:spPr>
        <a:xfrm>
          <a:off x="890935" y="1910749"/>
          <a:ext cx="5267021" cy="38201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Fichas bibliográficas (140 mm x 100 mm), aprox. 25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90935" y="1910749"/>
        <a:ext cx="5267021" cy="382015"/>
      </dsp:txXfrm>
    </dsp:sp>
    <dsp:sp modelId="{D83D9BAE-8C73-475E-9E05-C926B8082A8B}">
      <dsp:nvSpPr>
        <dsp:cNvPr id="0" name=""/>
        <dsp:cNvSpPr/>
      </dsp:nvSpPr>
      <dsp:spPr>
        <a:xfrm>
          <a:off x="652175" y="186299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C6E60-AEB6-463A-AC64-33518001E461}">
      <dsp:nvSpPr>
        <dsp:cNvPr id="0" name=""/>
        <dsp:cNvSpPr/>
      </dsp:nvSpPr>
      <dsp:spPr>
        <a:xfrm>
          <a:off x="830404" y="2484109"/>
          <a:ext cx="5327551" cy="38201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100" kern="1200" dirty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Rótulos autoadhesivos redondos de aproximadamente 15 mm de diámetro de tres colores diferentes (preferiblemente rojo, azul y amarillo). 50 de cada </a:t>
          </a:r>
          <a:r>
            <a:rPr lang="es-419" sz="1100" kern="1200" dirty="0" smtClean="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color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830404" y="2484109"/>
        <a:ext cx="5327551" cy="382015"/>
      </dsp:txXfrm>
    </dsp:sp>
    <dsp:sp modelId="{654F5614-FA01-4118-B141-63031AE5D5D5}">
      <dsp:nvSpPr>
        <dsp:cNvPr id="0" name=""/>
        <dsp:cNvSpPr/>
      </dsp:nvSpPr>
      <dsp:spPr>
        <a:xfrm>
          <a:off x="591644" y="2436357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BFFA7-C21E-4340-94F8-EEDEC6974C97}">
      <dsp:nvSpPr>
        <dsp:cNvPr id="0" name=""/>
        <dsp:cNvSpPr/>
      </dsp:nvSpPr>
      <dsp:spPr>
        <a:xfrm>
          <a:off x="640825" y="3057048"/>
          <a:ext cx="5517130" cy="3820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881" tIns="35560" rIns="35560" bIns="3556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Tijeras y cinta de enmascarar de color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640825" y="3057048"/>
        <a:ext cx="5517130" cy="382015"/>
      </dsp:txXfrm>
    </dsp:sp>
    <dsp:sp modelId="{6FA1646E-AE61-4E2A-A2CE-D60A87753BF7}">
      <dsp:nvSpPr>
        <dsp:cNvPr id="0" name=""/>
        <dsp:cNvSpPr/>
      </dsp:nvSpPr>
      <dsp:spPr>
        <a:xfrm>
          <a:off x="402066" y="3009296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F8CDD3-0F56-4B6F-8CF7-BE5BEACBBDA5}">
      <dsp:nvSpPr>
        <dsp:cNvPr id="0" name=""/>
        <dsp:cNvSpPr/>
      </dsp:nvSpPr>
      <dsp:spPr>
        <a:xfrm>
          <a:off x="294876" y="3630407"/>
          <a:ext cx="5863079" cy="3820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3225" tIns="27940" rIns="27940" bIns="2794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100" kern="1200">
              <a:latin typeface="Candara" panose="020E0502030303020204" pitchFamily="34" charset="0"/>
              <a:ea typeface="+mn-ea"/>
              <a:cs typeface="Arial" panose="020B0604020202020204" pitchFamily="34" charset="0"/>
            </a:rPr>
            <a:t>Cámara fotográfica (resolución mínima: 8M, resolución recomendada 16M) </a:t>
          </a:r>
          <a:endParaRPr lang="es-419" sz="1100" kern="1200" dirty="0">
            <a:latin typeface="Candara" panose="020E0502030303020204" pitchFamily="34" charset="0"/>
            <a:ea typeface="+mn-ea"/>
            <a:cs typeface="Arial" panose="020B0604020202020204" pitchFamily="34" charset="0"/>
          </a:endParaRPr>
        </a:p>
      </dsp:txBody>
      <dsp:txXfrm>
        <a:off x="294876" y="3630407"/>
        <a:ext cx="5863079" cy="382015"/>
      </dsp:txXfrm>
    </dsp:sp>
    <dsp:sp modelId="{114632FD-EB39-4961-9DB3-F5D54172F046}">
      <dsp:nvSpPr>
        <dsp:cNvPr id="0" name=""/>
        <dsp:cNvSpPr/>
      </dsp:nvSpPr>
      <dsp:spPr>
        <a:xfrm>
          <a:off x="56116" y="3582655"/>
          <a:ext cx="477519" cy="47751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entregables de valor del proyecto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 y explica qué debe ser considerado un Entregable de valor. Luego, entre todos se identifican los entregables de valor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roles funcionales del producto y sus características principales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Fichas bibliográficas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caracterizan los roles más importantes asociados al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511047" y="-2838570"/>
          <a:ext cx="621370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los principales temas asociados con el producto y las historias de usuario de cada uno de los temas definidos</a:t>
          </a:r>
        </a:p>
      </dsp:txBody>
      <dsp:txXfrm rot="-5400000">
        <a:off x="668817" y="33993"/>
        <a:ext cx="6275499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511210" y="-2002045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6275515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511210" y="-1165357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4 horas</a:t>
          </a:r>
        </a:p>
      </dsp:txBody>
      <dsp:txXfrm rot="-5400000">
        <a:off x="668817" y="1707353"/>
        <a:ext cx="6275515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511210" y="-328668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6275515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511210" y="508019"/>
          <a:ext cx="621044" cy="6305832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detallan un poco más las funcionalidades, basándose en la visión del producto y los roles 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caracterizados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6275515" cy="56041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2944664" y="-2272187"/>
          <a:ext cx="621370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la mínima cantidad de funcionalidades que debe contener el producto para generar la mayor cantidad de valor para los grupos de usuarios, mediante el mínimo producto viable</a:t>
          </a:r>
        </a:p>
      </dsp:txBody>
      <dsp:txXfrm rot="-5400000">
        <a:off x="668817" y="33993"/>
        <a:ext cx="5142732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2944827" y="-1435662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5142748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2944827" y="-59897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4"/>
        <a:ext cx="5142748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2944827" y="237714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sp:txBody>
      <dsp:txXfrm rot="-5400000">
        <a:off x="668817" y="2544042"/>
        <a:ext cx="5142748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2944827" y="1074403"/>
          <a:ext cx="621044" cy="5173065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 el mínimo producto viable del proyecto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1"/>
        <a:ext cx="5142748" cy="56041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el conjunto de historias de usuario candidatas para cada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release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Stickers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de colores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identifican los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releases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a alto nivel, cumpliendo un objetivo o capacidad de negocio claro.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validar el cumplimiento de los objetivos del taller y obtener la percepción de cada uno de los participantes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10 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Luego, entre todos se 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reflexiona sobre los logros obtenidos durante el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cada uno de los participantes del taller tenga claro desde el inicio, qué se pretende lograr con el taller y que datos importantes para el proyecto brindará este taller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Coach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10 y 15 minutos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 con la ayuda de una diapositiva o una cartelera previamente preparada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CO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inicia la primera sesión explicando claramente qué esperamos lograr al final de los talleres y cómo lo vamos a lograr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romper el hielo entre los asistentes, y que cada </a:t>
          </a:r>
          <a:r>
            <a:rPr lang="es-419" sz="1400" b="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participante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entienda cuáles son las expectativas que los demás tienen con respecto al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20 y 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Fichas bibliográficas (o papel o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con dimensiones similares) + Marcadores + Cinta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parejas, y se entrevistan el uno al otro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definir conjuntamente las reglas a aplicar durante las sesiones y mantener el enfoque en los objetivos del taller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15 y 20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se forman equipos de 3 a 5 personas, y acuerdan algunas reglas que consideren valiosas para asegurar el éxito del taller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que todos los participantes del taller entiendan el contexto general del proyecto, cuál es su razón de ser y el problema que se pretende resolver o la situación que se pretende mejorar en el negocio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Product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</a:t>
          </a:r>
          <a:r>
            <a:rPr lang="es-419" sz="1400" kern="1200" dirty="0" err="1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owner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 o un rol equivalente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5 y 10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Explicación verbal, no requiere ningún elemento adicional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owner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explica el proyecto a alto nivel de manera breve y concisa (no se requiere el detalle), cuál es la razón del proyecto y cuál es el problema que queremos </a:t>
          </a:r>
          <a:r>
            <a:rPr lang="es-419" sz="1400" kern="12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resolver</a:t>
          </a:r>
          <a:endParaRPr lang="es-419" sz="1400" kern="1200" dirty="0">
            <a:solidFill>
              <a:schemeClr val="bg1">
                <a:lumMod val="50000"/>
              </a:schemeClr>
            </a:solidFill>
            <a:latin typeface="Candara" panose="020E0502030303020204" pitchFamily="34" charset="0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obtener conjuntamente una visión compartida del producto, definiendo el valor que vamos a entregar a cada grupo de usuarios mediante las funcionalidades de alto nivel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Entre 2 y 3 horas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Pliegos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entre todos se construye el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Product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Vision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Board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: Una forma de representar gráficamente la visión del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delimitar el alcance inicial y formalizar lo que definitivamente no va a incluir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coach explica la dinámica de esta parte de la sesión. Luego en equipos se define y escribe, por 5-8 minutos, todo lo que se les venga a la mente acerca de lo que NO es el producto</a:t>
          </a:r>
        </a:p>
      </dsp:txBody>
      <dsp:txXfrm rot="-5400000">
        <a:off x="668817" y="3380730"/>
        <a:ext cx="7140071" cy="5604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interesados y su impacto en el producto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30 minutos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 equipos se definen los interesados relevantes y cómo son impactados por el producto o cómo pueden </a:t>
          </a:r>
          <a:r>
            <a:rPr lang="es-419" sz="1400" kern="1200" dirty="0" smtClean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impactarlo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A19C3-7E1C-402E-B9C9-A71EE1D51380}">
      <dsp:nvSpPr>
        <dsp:cNvPr id="0" name=""/>
        <dsp:cNvSpPr/>
      </dsp:nvSpPr>
      <dsp:spPr>
        <a:xfrm rot="5400000">
          <a:off x="-143317" y="146977"/>
          <a:ext cx="955452" cy="66881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latin typeface="Candara" panose="020E0502030303020204" pitchFamily="34" charset="0"/>
            </a:rPr>
            <a:t>¿Para qué? </a:t>
          </a:r>
          <a:endParaRPr lang="es-419" sz="1400" b="1" kern="1200" dirty="0">
            <a:latin typeface="Candara" panose="020E0502030303020204" pitchFamily="34" charset="0"/>
          </a:endParaRPr>
        </a:p>
      </dsp:txBody>
      <dsp:txXfrm rot="-5400000">
        <a:off x="1" y="338067"/>
        <a:ext cx="668816" cy="286636"/>
      </dsp:txXfrm>
    </dsp:sp>
    <dsp:sp modelId="{8213111A-FD20-4A0B-B983-DEE227E3D32F}">
      <dsp:nvSpPr>
        <dsp:cNvPr id="0" name=""/>
        <dsp:cNvSpPr/>
      </dsp:nvSpPr>
      <dsp:spPr>
        <a:xfrm rot="5400000">
          <a:off x="3943325" y="-3270848"/>
          <a:ext cx="621370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Para identificar los miedos/riesgos, priorizarlos y establecer acciones de mitigación</a:t>
          </a:r>
        </a:p>
      </dsp:txBody>
      <dsp:txXfrm rot="-5400000">
        <a:off x="668817" y="33993"/>
        <a:ext cx="7140055" cy="560704"/>
      </dsp:txXfrm>
    </dsp:sp>
    <dsp:sp modelId="{B1C7D5D1-85C3-4185-8980-62A9B9E853F5}">
      <dsp:nvSpPr>
        <dsp:cNvPr id="0" name=""/>
        <dsp:cNvSpPr/>
      </dsp:nvSpPr>
      <dsp:spPr>
        <a:xfrm rot="5400000">
          <a:off x="-143317" y="983666"/>
          <a:ext cx="955452" cy="66881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¿Quién? 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1174756"/>
        <a:ext cx="668816" cy="286636"/>
      </dsp:txXfrm>
    </dsp:sp>
    <dsp:sp modelId="{47190DAA-E1A1-4391-892B-36D4173EF83D}">
      <dsp:nvSpPr>
        <dsp:cNvPr id="0" name=""/>
        <dsp:cNvSpPr/>
      </dsp:nvSpPr>
      <dsp:spPr>
        <a:xfrm rot="5400000">
          <a:off x="3943488" y="-2434323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Todos los participantes</a:t>
          </a:r>
        </a:p>
      </dsp:txBody>
      <dsp:txXfrm rot="-5400000">
        <a:off x="668817" y="870665"/>
        <a:ext cx="7140071" cy="560410"/>
      </dsp:txXfrm>
    </dsp:sp>
    <dsp:sp modelId="{3507FDE4-39E5-404D-9634-7C1386B35CC1}">
      <dsp:nvSpPr>
        <dsp:cNvPr id="0" name=""/>
        <dsp:cNvSpPr/>
      </dsp:nvSpPr>
      <dsp:spPr>
        <a:xfrm rot="5400000">
          <a:off x="-143317" y="1820354"/>
          <a:ext cx="955452" cy="66881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¿Cuánto tiempo?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011444"/>
        <a:ext cx="668816" cy="286636"/>
      </dsp:txXfrm>
    </dsp:sp>
    <dsp:sp modelId="{AEC90008-F794-4634-AB5C-9D00C4AE48A2}">
      <dsp:nvSpPr>
        <dsp:cNvPr id="0" name=""/>
        <dsp:cNvSpPr/>
      </dsp:nvSpPr>
      <dsp:spPr>
        <a:xfrm rot="5400000">
          <a:off x="3943488" y="-1597635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1 hora</a:t>
          </a:r>
        </a:p>
      </dsp:txBody>
      <dsp:txXfrm rot="-5400000">
        <a:off x="668817" y="1707353"/>
        <a:ext cx="7140071" cy="560410"/>
      </dsp:txXfrm>
    </dsp:sp>
    <dsp:sp modelId="{BFCA333E-897C-4C25-A8CF-5A119ABE5A35}">
      <dsp:nvSpPr>
        <dsp:cNvPr id="0" name=""/>
        <dsp:cNvSpPr/>
      </dsp:nvSpPr>
      <dsp:spPr>
        <a:xfrm rot="5400000">
          <a:off x="-143317" y="2657043"/>
          <a:ext cx="955452" cy="66881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"/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¿Con qué?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2848133"/>
        <a:ext cx="668816" cy="286636"/>
      </dsp:txXfrm>
    </dsp:sp>
    <dsp:sp modelId="{429BED6C-017D-4D4F-B7B1-27238C0767A8}">
      <dsp:nvSpPr>
        <dsp:cNvPr id="0" name=""/>
        <dsp:cNvSpPr/>
      </dsp:nvSpPr>
      <dsp:spPr>
        <a:xfrm rot="5400000">
          <a:off x="3943488" y="-760946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Pliego de papel + Post-</a:t>
          </a:r>
          <a:r>
            <a:rPr lang="es-419" sz="1400" kern="1200" dirty="0" err="1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it</a:t>
          </a: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 notes + Marcadores</a:t>
          </a:r>
        </a:p>
      </dsp:txBody>
      <dsp:txXfrm rot="-5400000">
        <a:off x="668817" y="2544042"/>
        <a:ext cx="7140071" cy="560410"/>
      </dsp:txXfrm>
    </dsp:sp>
    <dsp:sp modelId="{00830E4F-BD98-4820-ADCF-8A51BC02E09C}">
      <dsp:nvSpPr>
        <dsp:cNvPr id="0" name=""/>
        <dsp:cNvSpPr/>
      </dsp:nvSpPr>
      <dsp:spPr>
        <a:xfrm rot="5400000">
          <a:off x="-143317" y="3493731"/>
          <a:ext cx="955452" cy="66881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O" sz="1400" b="1" kern="1200" dirty="0">
              <a:solidFill>
                <a:prstClr val="white"/>
              </a:solidFill>
              <a:latin typeface="Candara" panose="020E0502030303020204" pitchFamily="34" charset="0"/>
              <a:ea typeface="+mn-ea"/>
              <a:cs typeface="+mn-cs"/>
            </a:rPr>
            <a:t>¿Cómo?</a:t>
          </a:r>
          <a:endParaRPr lang="es-419" sz="1400" b="1" kern="1200" dirty="0">
            <a:solidFill>
              <a:prstClr val="white"/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1" y="3684821"/>
        <a:ext cx="668816" cy="286636"/>
      </dsp:txXfrm>
    </dsp:sp>
    <dsp:sp modelId="{733285E3-C9BD-4F92-9960-9F22F00B9F09}">
      <dsp:nvSpPr>
        <dsp:cNvPr id="0" name=""/>
        <dsp:cNvSpPr/>
      </dsp:nvSpPr>
      <dsp:spPr>
        <a:xfrm rot="5400000">
          <a:off x="3943488" y="75741"/>
          <a:ext cx="621044" cy="7170388"/>
        </a:xfrm>
        <a:prstGeom prst="round2SameRect">
          <a:avLst/>
        </a:prstGeom>
        <a:solidFill>
          <a:schemeClr val="lt1"/>
        </a:solidFill>
        <a:ln w="28575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419" sz="1400" kern="12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rPr>
            <a:t>El </a:t>
          </a:r>
          <a:r>
            <a:rPr lang="es-419" sz="1400" kern="1200" dirty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coach explica la dinámica de esta parte de la sesión. Luego entre todos se identifican los posibles riesgos del proyecto y acciones de mitigación de cada uno de </a:t>
          </a:r>
          <a:r>
            <a:rPr lang="es-419" sz="1400" kern="1200" dirty="0" smtClean="0">
              <a:solidFill>
                <a:prstClr val="white">
                  <a:lumMod val="50000"/>
                </a:prstClr>
              </a:solidFill>
              <a:latin typeface="Candara" panose="020E0502030303020204" pitchFamily="34" charset="0"/>
              <a:ea typeface="+mn-ea"/>
              <a:cs typeface="+mn-cs"/>
            </a:rPr>
            <a:t>ellos</a:t>
          </a:r>
          <a:endParaRPr lang="es-419" sz="1400" kern="1200" dirty="0">
            <a:solidFill>
              <a:prstClr val="white">
                <a:lumMod val="50000"/>
              </a:prstClr>
            </a:solidFill>
            <a:latin typeface="Candara" panose="020E0502030303020204" pitchFamily="34" charset="0"/>
            <a:ea typeface="+mn-ea"/>
            <a:cs typeface="+mn-cs"/>
          </a:endParaRPr>
        </a:p>
      </dsp:txBody>
      <dsp:txXfrm rot="-5400000">
        <a:off x="668817" y="3380730"/>
        <a:ext cx="7140071" cy="560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40DBC-1D6C-4EEB-83E2-8F6E38F7C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C39DA7-60CA-44C9-9082-9A4B9C4C4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F8E9F0-B3C5-4278-A3B4-84CDBDF8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8FF0CE-86A5-4986-91A9-7DA4B37C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DD36A1-3BD0-4A9D-8DAC-9AC8D676B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39032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A101D8-2CBF-41C0-A6F1-4C806345F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2E6733A-BD61-4DBC-9841-1715CB0E8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785DAD-53ED-4D14-826F-C0EBDFCAF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A30979-410F-4EE9-AA67-9E94D781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DF9A9E-2235-49C5-B127-1D619733B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9325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BA96316-CF08-4581-9122-587908026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BDE856-6CE4-4794-AFC8-6E6D82C25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5B24D5-E1A9-4597-A552-226C620C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3297C-7D92-4D9A-9F3F-BA5D7A23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AABB83-0E95-4D72-AA5F-D4A45606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3123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560" y="645624"/>
            <a:ext cx="10515600" cy="560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560" y="1578612"/>
            <a:ext cx="4554336" cy="4262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255352" y="6191092"/>
            <a:ext cx="859117" cy="365125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16/11/2018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469" y="619109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355" y="6191092"/>
            <a:ext cx="550997" cy="365125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675395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354819" y="1578614"/>
            <a:ext cx="3009155" cy="3009153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032" y="6120627"/>
            <a:ext cx="1400721" cy="45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5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317"/>
            <a:ext cx="6103567" cy="1860843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442911" y="2097571"/>
            <a:ext cx="5539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noProof="0">
                <a:solidFill>
                  <a:srgbClr val="26478D"/>
                </a:solidFill>
                <a:latin typeface="Arial"/>
                <a:cs typeface="Arial"/>
              </a:rPr>
              <a:t> Thanks.</a:t>
            </a:r>
            <a:endParaRPr lang="en-US" sz="3200" noProof="0" dirty="0">
              <a:solidFill>
                <a:srgbClr val="26478D"/>
              </a:solidFill>
              <a:latin typeface="Arial"/>
              <a:cs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0" y="2872950"/>
            <a:ext cx="5573316" cy="763511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Presentado por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 </a:t>
            </a:r>
            <a:r>
              <a:rPr kumimoji="0" lang="es-ES_tradnl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Xxxxxx</a:t>
            </a: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, Arial regular, 12 pts.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600" b="0" i="0" u="none" strike="noStrike" kern="1200" cap="none" spc="0" normalizeH="0" baseline="0" noProof="0" dirty="0">
                <a:ln>
                  <a:noFill/>
                </a:ln>
                <a:solidFill>
                  <a:srgbClr val="575756"/>
                </a:solidFill>
                <a:effectLst/>
                <a:uLnTx/>
                <a:uFillTx/>
                <a:latin typeface="Arial"/>
                <a:ea typeface=""/>
                <a:cs typeface="Arial"/>
              </a:rPr>
              <a:t>Día/Mes/Año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575756"/>
              </a:solidFill>
              <a:effectLst/>
              <a:uLnTx/>
              <a:uFillTx/>
              <a:latin typeface="Arial"/>
              <a:ea typeface=""/>
              <a:cs typeface="Arial"/>
            </a:endParaRP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939" y="5062514"/>
            <a:ext cx="3037735" cy="98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1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02B8C-7B1E-4E50-8AAF-08942735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D45CC-5248-4D34-AE3A-34CFDA902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7FE3EF-771E-4B21-8005-F4621520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E80F1F-92A5-4974-B30E-4BB51460E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DD69F6B-A21F-45D1-936C-542EC41C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5702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62C77F-10D6-46B4-8227-2EAB02BB2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72DAB3-625C-4176-9535-68764B35F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5907D-2A15-4BC7-9EC7-93537F358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7A215E-E80C-4609-951A-16E6F5029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249D4B-6FB0-4949-AEC4-E01744AE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473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E1B59-F81D-4C3C-B704-7AEA5D91B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6DD098-844E-4AC3-B0B5-66E886A4B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1905CF4-4B66-4854-B705-3437C078F4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5E00D5-3CD6-433F-AE57-6A54A21E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2300BAF-5C44-4923-8BC0-539C9C51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423FE8-13AD-4B7F-85C0-598DAC54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0446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305A5-2EEB-4839-8F71-785E65FB2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6802E2-4BC2-4494-A489-D05DCE167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3165F5-36B3-4F4E-8143-15AD4A11B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AAEA5E-252D-4E1F-ABF3-A5733CB457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E3D2983-A350-4B48-824C-407F1EF914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1B7FE90-8ED8-4B85-8E39-A17D8ADC9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A264EF8-FA4C-46CC-B0C1-586E3C26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4B705C0-F75A-4CC7-85AE-6FD8D268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604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DE4E56-AD73-49EA-8668-723190144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30FE3D-816D-4F1C-AE70-256BB9348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3587096-D44B-47CF-95C5-0D9A9EB4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ED40F6C-7AEA-484B-A6CF-CCCDF1B7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49583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4D50A34-710E-4D3F-B48E-331FF3A09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9FC9036-3497-4707-96A5-7581C4C3E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85323F-31D1-4EAE-890E-FCCF9126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7667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50B61F-0B72-4E16-809C-9844CA5A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2C278C-3FDC-437C-BEF9-697D995BC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5B4D03-BEE3-4F3F-A2D5-AFC4C14D4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0124F4-213F-4F65-9EBC-5BE6F8C7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7C62E4-DA3E-4E9C-9061-2BBE8081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6BD755-4F83-41E1-AD97-272ACA995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031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EA359E-F42A-49A0-9E64-AE794A950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65E5C0B-04BB-4F64-856D-1DC2CB3538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EB5E6C-2F2B-4068-8110-E9A6DF439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D6A2F5-93FF-4933-95EF-226B73A8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09C54B-1F9F-4F9A-9FA7-AD867FA5E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DF5700-A7E8-414A-A17A-8C3A65D9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0470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066011-0604-444D-B2CE-B76B4B96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44FEA1E-A5D0-409C-A8FB-FAD8BC11A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D4FA7E-375A-4932-B0E4-534F4057B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8855A-BA0E-400D-A28E-AE035F2EE608}" type="datetimeFigureOut">
              <a:rPr lang="es-CO" smtClean="0"/>
              <a:t>16/11/2018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A0E6C-DB86-49FC-B4E9-5B08415FD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AF5916-9CD6-4B2F-BE2E-CC97DD8E8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BB8F1-F322-4FA6-911B-AE6255F8BFE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983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3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32.jpeg"/><Relationship Id="rId3" Type="http://schemas.openxmlformats.org/officeDocument/2006/relationships/diagramLayout" Target="../diagrams/layout7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7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33.jpeg"/><Relationship Id="rId3" Type="http://schemas.openxmlformats.org/officeDocument/2006/relationships/diagramLayout" Target="../diagrams/layout8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8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34.jpeg"/><Relationship Id="rId3" Type="http://schemas.openxmlformats.org/officeDocument/2006/relationships/diagramLayout" Target="../diagrams/layout9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9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36.jpe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0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39.jpe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1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8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2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43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3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3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48.jpeg"/><Relationship Id="rId3" Type="http://schemas.openxmlformats.org/officeDocument/2006/relationships/diagramLayout" Target="../diagrams/layout14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4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50.jpe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15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15.xml"/><Relationship Id="rId9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6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20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11.jpeg"/><Relationship Id="rId12" Type="http://schemas.microsoft.com/office/2007/relationships/hdphoto" Target="../media/hdphoto1.wd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15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4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Portad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72" y="202843"/>
            <a:ext cx="6103567" cy="1859792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13" y="449415"/>
            <a:ext cx="1917756" cy="619435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ctrTitle"/>
          </p:nvPr>
        </p:nvSpPr>
        <p:spPr>
          <a:xfrm>
            <a:off x="442911" y="2202446"/>
            <a:ext cx="6570768" cy="1107996"/>
          </a:xfrm>
        </p:spPr>
        <p:txBody>
          <a:bodyPr>
            <a:normAutofit/>
          </a:bodyPr>
          <a:lstStyle/>
          <a:p>
            <a:pPr algn="l"/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Guía </a:t>
            </a:r>
            <a:r>
              <a:rPr lang="es-CO" b="1" dirty="0" err="1">
                <a:solidFill>
                  <a:schemeClr val="accent1">
                    <a:lumMod val="75000"/>
                  </a:schemeClr>
                </a:solidFill>
              </a:rPr>
              <a:t>Inception</a:t>
            </a:r>
            <a:r>
              <a:rPr lang="es-CO" b="1" dirty="0">
                <a:solidFill>
                  <a:schemeClr val="accent1">
                    <a:lumMod val="75000"/>
                  </a:schemeClr>
                </a:solidFill>
              </a:rPr>
              <a:t> Agile</a:t>
            </a:r>
          </a:p>
        </p:txBody>
      </p:sp>
      <p:sp>
        <p:nvSpPr>
          <p:cNvPr id="11" name="Subtítulo 2"/>
          <p:cNvSpPr>
            <a:spLocks noGrp="1"/>
          </p:cNvSpPr>
          <p:nvPr>
            <p:ph type="subTitle" idx="1"/>
          </p:nvPr>
        </p:nvSpPr>
        <p:spPr>
          <a:xfrm>
            <a:off x="442909" y="3046800"/>
            <a:ext cx="6059491" cy="314402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16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Noviembre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FD627B4-BB70-48A3-8EB5-C020AAFD5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F4111FA-37F3-4F10-8795-B832C6DCC884}"/>
              </a:ext>
            </a:extLst>
          </p:cNvPr>
          <p:cNvSpPr/>
          <p:nvPr/>
        </p:nvSpPr>
        <p:spPr>
          <a:xfrm>
            <a:off x="9779501" y="2596455"/>
            <a:ext cx="1950041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CD7240A-68CC-45F5-BE77-123559D1C940}"/>
              </a:ext>
            </a:extLst>
          </p:cNvPr>
          <p:cNvSpPr/>
          <p:nvPr/>
        </p:nvSpPr>
        <p:spPr>
          <a:xfrm>
            <a:off x="9779501" y="2528215"/>
            <a:ext cx="1950042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968120F-FF63-407C-9ADA-AA49C0340201}"/>
              </a:ext>
            </a:extLst>
          </p:cNvPr>
          <p:cNvSpPr txBox="1"/>
          <p:nvPr/>
        </p:nvSpPr>
        <p:spPr>
          <a:xfrm>
            <a:off x="9779500" y="2604473"/>
            <a:ext cx="19500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¿Quiénes somos?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BBD163E1-BCF0-49AA-97C8-C8F08664E08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34478" y="3175198"/>
            <a:ext cx="600075" cy="1704975"/>
          </a:xfrm>
          <a:prstGeom prst="rect">
            <a:avLst/>
          </a:prstGeom>
        </p:spPr>
      </p:pic>
      <p:pic>
        <p:nvPicPr>
          <p:cNvPr id="10242" name="Picture 2" descr="Image result for kanban board empty">
            <a:extLst>
              <a:ext uri="{FF2B5EF4-FFF2-40B4-BE49-F238E27FC236}">
                <a16:creationId xmlns:a16="http://schemas.microsoft.com/office/drawing/2014/main" id="{57EC0C51-08AD-4192-9D66-492A7B380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10683668" y="3180885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D992508-D618-47CC-A91F-E5F8540B6D3F}"/>
              </a:ext>
            </a:extLst>
          </p:cNvPr>
          <p:cNvSpPr/>
          <p:nvPr/>
        </p:nvSpPr>
        <p:spPr>
          <a:xfrm>
            <a:off x="5943600" y="5518955"/>
            <a:ext cx="5460900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¿Quiénes somos y qué esperamos del producto? con cada uno de los papeles donde se diligenció la entrevista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04BBDB31-5815-4AEF-8A75-6C4EAD27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81" y="2964542"/>
            <a:ext cx="42862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1B574C8-FE3E-48DB-84F4-52CA429B9F22}"/>
              </a:ext>
            </a:extLst>
          </p:cNvPr>
          <p:cNvSpPr/>
          <p:nvPr/>
        </p:nvSpPr>
        <p:spPr>
          <a:xfrm>
            <a:off x="438155" y="2604473"/>
            <a:ext cx="4950011" cy="3539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las parejas, se van a entrevistar el uno al otro durante 5 minutos haciendo una serie de preguntas, como: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nombre completo?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¿Cómo le gusta que lo llamen/apodo?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cargo en la empresa?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su rol en este proyecto?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¿Cuál es la principal expectativa que tiene con el producto?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Cuénteme dos cosas que le gustan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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Cuénteme dos cosas que le disgustan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Al finalizar las entrevistas, cada entrevistador presenta al entrevistado ante el grupo, y pega, en el pliego de papel destinado para esta actividad, la ficha bibliográfica en la que escribió las respuestas.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AA921B8-9997-48F0-863C-F8DBB1AB14BE}"/>
              </a:ext>
            </a:extLst>
          </p:cNvPr>
          <p:cNvSpPr/>
          <p:nvPr/>
        </p:nvSpPr>
        <p:spPr>
          <a:xfrm>
            <a:off x="6415334" y="2755251"/>
            <a:ext cx="2330143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266700" algn="l"/>
              </a:tabLst>
            </a:pPr>
            <a:r>
              <a:rPr lang="es-CO" dirty="0"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¡Vamos a conocernos!</a:t>
            </a:r>
            <a:endParaRPr lang="es-419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9452310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91B6BBB4-6F1E-4679-BE22-11FE494D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08" y="2439085"/>
            <a:ext cx="4528687" cy="301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1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AA65C14-7B43-44D4-82D7-B30A2758E326}"/>
              </a:ext>
            </a:extLst>
          </p:cNvPr>
          <p:cNvSpPr/>
          <p:nvPr/>
        </p:nvSpPr>
        <p:spPr>
          <a:xfrm>
            <a:off x="998422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A50A9E8-0ECE-4544-A11F-22C2FB908F86}"/>
              </a:ext>
            </a:extLst>
          </p:cNvPr>
          <p:cNvSpPr/>
          <p:nvPr/>
        </p:nvSpPr>
        <p:spPr>
          <a:xfrm>
            <a:off x="9984220" y="2214313"/>
            <a:ext cx="1630026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DCF232-DBA5-4458-954A-66A470825488}"/>
              </a:ext>
            </a:extLst>
          </p:cNvPr>
          <p:cNvSpPr txBox="1"/>
          <p:nvPr/>
        </p:nvSpPr>
        <p:spPr>
          <a:xfrm>
            <a:off x="9984219" y="2290571"/>
            <a:ext cx="1630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</a:rPr>
              <a:t>Parking lot </a:t>
            </a:r>
            <a:endParaRPr lang="es-419" sz="1600" b="1" dirty="0">
              <a:latin typeface="Candara" panose="020E0502030303020204" pitchFamily="34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CC38666-27F2-40E7-A0CD-5887A69E27FB}"/>
              </a:ext>
            </a:extLst>
          </p:cNvPr>
          <p:cNvSpPr/>
          <p:nvPr/>
        </p:nvSpPr>
        <p:spPr>
          <a:xfrm>
            <a:off x="7955786" y="2290571"/>
            <a:ext cx="1819695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A47EB18-DE5A-4567-92BD-FF5D7FC30E3E}"/>
              </a:ext>
            </a:extLst>
          </p:cNvPr>
          <p:cNvSpPr/>
          <p:nvPr/>
        </p:nvSpPr>
        <p:spPr>
          <a:xfrm>
            <a:off x="7955786" y="2222331"/>
            <a:ext cx="181969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AE10E13-0BCE-47F6-ABEE-91CC1F0DA421}"/>
              </a:ext>
            </a:extLst>
          </p:cNvPr>
          <p:cNvSpPr txBox="1"/>
          <p:nvPr/>
        </p:nvSpPr>
        <p:spPr>
          <a:xfrm>
            <a:off x="7955785" y="2298589"/>
            <a:ext cx="1819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600" b="1" dirty="0">
                <a:latin typeface="Candara" panose="020E0502030303020204" pitchFamily="34" charset="0"/>
              </a:rPr>
              <a:t>Reglas de Juego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20C21D5-7992-415D-8D79-73B5DDCB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7832" y="2871072"/>
            <a:ext cx="600075" cy="1704975"/>
          </a:xfrm>
          <a:prstGeom prst="rect">
            <a:avLst/>
          </a:prstGeom>
        </p:spPr>
      </p:pic>
      <p:pic>
        <p:nvPicPr>
          <p:cNvPr id="31" name="Picture 2" descr="Image result for kanban board empty">
            <a:extLst>
              <a:ext uri="{FF2B5EF4-FFF2-40B4-BE49-F238E27FC236}">
                <a16:creationId xmlns:a16="http://schemas.microsoft.com/office/drawing/2014/main" id="{CCA21470-BC06-4EB7-8A12-26554078B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8756695" y="2872551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A90761E-8EA3-4E26-A758-2F80F6192D82}"/>
              </a:ext>
            </a:extLst>
          </p:cNvPr>
          <p:cNvSpPr/>
          <p:nvPr/>
        </p:nvSpPr>
        <p:spPr>
          <a:xfrm>
            <a:off x="5742264" y="5139120"/>
            <a:ext cx="6260628" cy="773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Reglas de juego con cada una de las reglas definidas por el equipo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Parking lot para ser usada a lo largo de todo el taller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49CFC247-76C6-496F-9F7E-E22A0846DF1E}"/>
              </a:ext>
            </a:extLst>
          </p:cNvPr>
          <p:cNvSpPr/>
          <p:nvPr/>
        </p:nvSpPr>
        <p:spPr>
          <a:xfrm>
            <a:off x="438155" y="2604473"/>
            <a:ext cx="4950011" cy="4000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debe proponer entre 3 y 5 reglas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que apoyarán el desarrollo del taller de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escribiendo cada una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 un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note independiente.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presenta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 los demás participantes las reglas que proponen, iniciando por la que consideran la más importante, y las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pega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reglas se mantienen y cuáles se eliminan.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Como regla de juego general, se debe incluir el uso del </a:t>
            </a:r>
            <a:r>
              <a:rPr lang="es-CO" sz="14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Parking Lot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, para poder identificar aspectos importantes o ideas que puedan ser útiles, pero que de acuerdo a los objetivos y al enfoque de cada parte del taller, es mejor discutir más adelante.</a:t>
            </a: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</p:txBody>
      </p:sp>
      <p:pic>
        <p:nvPicPr>
          <p:cNvPr id="15364" name="Picture 4" descr="Image result for normas">
            <a:extLst>
              <a:ext uri="{FF2B5EF4-FFF2-40B4-BE49-F238E27FC236}">
                <a16:creationId xmlns:a16="http://schemas.microsoft.com/office/drawing/2014/main" id="{15BBC65A-B713-4CA0-B709-1B6F2041D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7520" y="2188177"/>
            <a:ext cx="2116521" cy="279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95579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Related image">
            <a:extLst>
              <a:ext uri="{FF2B5EF4-FFF2-40B4-BE49-F238E27FC236}">
                <a16:creationId xmlns:a16="http://schemas.microsoft.com/office/drawing/2014/main" id="{7D53C515-57A5-4229-86BF-A4631BDBC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A9C2B2"/>
              </a:clrFrom>
              <a:clrTo>
                <a:srgbClr val="A9C2B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24" y="2972315"/>
            <a:ext cx="3625187" cy="213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9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247773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7C583B1F-C625-48CC-9358-ECE0E0E0D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974" y="2976137"/>
            <a:ext cx="3169656" cy="252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007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80331" y="221207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8F7C1F20-AF6B-4683-807C-9E4BA634F6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94" y="2341501"/>
            <a:ext cx="1612624" cy="161262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3E566B68-859C-4F3C-8346-627E00FB25B0}"/>
              </a:ext>
            </a:extLst>
          </p:cNvPr>
          <p:cNvSpPr txBox="1"/>
          <p:nvPr/>
        </p:nvSpPr>
        <p:spPr>
          <a:xfrm>
            <a:off x="639726" y="2773243"/>
            <a:ext cx="24550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The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es-CO" sz="3200" b="1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elevator</a:t>
            </a:r>
            <a:r>
              <a:rPr lang="es-CO" sz="3200" b="1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pitch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153F4E8-0CB2-4104-8FA4-844697AE92C6}"/>
              </a:ext>
            </a:extLst>
          </p:cNvPr>
          <p:cNvGrpSpPr/>
          <p:nvPr/>
        </p:nvGrpSpPr>
        <p:grpSpPr>
          <a:xfrm>
            <a:off x="5569023" y="1705753"/>
            <a:ext cx="6378386" cy="3502283"/>
            <a:chOff x="194134" y="131259"/>
            <a:chExt cx="11533407" cy="5863141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115BB6BD-A304-48AD-80CF-724038B74F31}"/>
                </a:ext>
              </a:extLst>
            </p:cNvPr>
            <p:cNvSpPr txBox="1"/>
            <p:nvPr/>
          </p:nvSpPr>
          <p:spPr>
            <a:xfrm>
              <a:off x="194134" y="131259"/>
              <a:ext cx="4516526" cy="669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20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Product </a:t>
              </a:r>
              <a:r>
                <a:rPr lang="es-CO" sz="2000" b="1" dirty="0" err="1">
                  <a:solidFill>
                    <a:schemeClr val="accent6"/>
                  </a:solidFill>
                  <a:latin typeface="Candara" panose="020E0502030303020204" pitchFamily="34" charset="0"/>
                </a:rPr>
                <a:t>Vision</a:t>
              </a:r>
              <a:r>
                <a:rPr lang="es-CO" sz="20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 </a:t>
              </a:r>
              <a:r>
                <a:rPr lang="es-CO" sz="2000" b="1" dirty="0" err="1">
                  <a:solidFill>
                    <a:schemeClr val="accent6"/>
                  </a:solidFill>
                  <a:latin typeface="Candara" panose="020E0502030303020204" pitchFamily="34" charset="0"/>
                </a:rPr>
                <a:t>Board</a:t>
              </a:r>
              <a:endParaRPr lang="es-CO" sz="2000" b="1" dirty="0">
                <a:solidFill>
                  <a:schemeClr val="accent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7D880DA9-09D1-43CF-81C7-6BA6AE2BFB23}"/>
                </a:ext>
              </a:extLst>
            </p:cNvPr>
            <p:cNvSpPr txBox="1"/>
            <p:nvPr/>
          </p:nvSpPr>
          <p:spPr>
            <a:xfrm>
              <a:off x="304801" y="2692913"/>
              <a:ext cx="2090059" cy="1391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¿Para quién es el producto?</a:t>
              </a:r>
            </a:p>
          </p:txBody>
        </p:sp>
        <p:sp>
          <p:nvSpPr>
            <p:cNvPr id="23" name="TextBox 5">
              <a:extLst>
                <a:ext uri="{FF2B5EF4-FFF2-40B4-BE49-F238E27FC236}">
                  <a16:creationId xmlns:a16="http://schemas.microsoft.com/office/drawing/2014/main" id="{DED8AA32-AA86-41DB-9C3A-E1C581253595}"/>
                </a:ext>
              </a:extLst>
            </p:cNvPr>
            <p:cNvSpPr txBox="1"/>
            <p:nvPr/>
          </p:nvSpPr>
          <p:spPr>
            <a:xfrm>
              <a:off x="2823031" y="2677917"/>
              <a:ext cx="2278743" cy="2215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¿Qué necesidades tiene el cliente?</a:t>
              </a:r>
            </a:p>
            <a:p>
              <a:endParaRPr lang="en-US" sz="1600" dirty="0">
                <a:solidFill>
                  <a:schemeClr val="accent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2AB3D820-E6A9-4066-9810-6D2452D968B6}"/>
                </a:ext>
              </a:extLst>
            </p:cNvPr>
            <p:cNvSpPr txBox="1"/>
            <p:nvPr/>
          </p:nvSpPr>
          <p:spPr>
            <a:xfrm>
              <a:off x="5816333" y="2692913"/>
              <a:ext cx="2278743" cy="978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Producto</a:t>
              </a:r>
            </a:p>
            <a:p>
              <a:endParaRPr lang="en-US" sz="1600" dirty="0">
                <a:solidFill>
                  <a:schemeClr val="accent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B759956B-3E0C-47D2-B4BD-3ECA71061C8B}"/>
                </a:ext>
              </a:extLst>
            </p:cNvPr>
            <p:cNvSpPr txBox="1"/>
            <p:nvPr/>
          </p:nvSpPr>
          <p:spPr>
            <a:xfrm>
              <a:off x="8157028" y="2619821"/>
              <a:ext cx="3570513" cy="566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Valor</a:t>
              </a:r>
            </a:p>
          </p:txBody>
        </p:sp>
        <p:cxnSp>
          <p:nvCxnSpPr>
            <p:cNvPr id="30" name="Conector recto 11">
              <a:extLst>
                <a:ext uri="{FF2B5EF4-FFF2-40B4-BE49-F238E27FC236}">
                  <a16:creationId xmlns:a16="http://schemas.microsoft.com/office/drawing/2014/main" id="{7332878D-A6C9-40A2-A5A6-523AD1F94277}"/>
                </a:ext>
              </a:extLst>
            </p:cNvPr>
            <p:cNvCxnSpPr/>
            <p:nvPr/>
          </p:nvCxnSpPr>
          <p:spPr>
            <a:xfrm>
              <a:off x="2540734" y="1755715"/>
              <a:ext cx="5843" cy="4238685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53D1351E-E171-4492-9770-325A42825212}"/>
                </a:ext>
              </a:extLst>
            </p:cNvPr>
            <p:cNvCxnSpPr/>
            <p:nvPr/>
          </p:nvCxnSpPr>
          <p:spPr>
            <a:xfrm flipH="1">
              <a:off x="5502471" y="1762975"/>
              <a:ext cx="6382" cy="4231425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11">
              <a:extLst>
                <a:ext uri="{FF2B5EF4-FFF2-40B4-BE49-F238E27FC236}">
                  <a16:creationId xmlns:a16="http://schemas.microsoft.com/office/drawing/2014/main" id="{1DD6ABC7-758A-4549-886A-048B51DAC17D}"/>
                </a:ext>
              </a:extLst>
            </p:cNvPr>
            <p:cNvCxnSpPr/>
            <p:nvPr/>
          </p:nvCxnSpPr>
          <p:spPr>
            <a:xfrm flipH="1">
              <a:off x="8304414" y="1762975"/>
              <a:ext cx="18652" cy="4231425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13" descr="group-icon.png">
              <a:extLst>
                <a:ext uri="{FF2B5EF4-FFF2-40B4-BE49-F238E27FC236}">
                  <a16:creationId xmlns:a16="http://schemas.microsoft.com/office/drawing/2014/main" id="{3F2A17E6-9C8F-485C-86C5-26BDB6468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72459" y="1836578"/>
              <a:ext cx="638625" cy="638625"/>
            </a:xfrm>
            <a:prstGeom prst="rect">
              <a:avLst/>
            </a:prstGeom>
          </p:spPr>
        </p:pic>
        <p:pic>
          <p:nvPicPr>
            <p:cNvPr id="34" name="Picture 14" descr="tasks-icon-14.png">
              <a:extLst>
                <a:ext uri="{FF2B5EF4-FFF2-40B4-BE49-F238E27FC236}">
                  <a16:creationId xmlns:a16="http://schemas.microsoft.com/office/drawing/2014/main" id="{B28ADD27-56D9-461C-8962-F44638DBF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3628567" y="1851093"/>
              <a:ext cx="580574" cy="580574"/>
            </a:xfrm>
            <a:prstGeom prst="rect">
              <a:avLst/>
            </a:prstGeom>
          </p:spPr>
        </p:pic>
        <p:pic>
          <p:nvPicPr>
            <p:cNvPr id="35" name="Picture 15" descr="gift-icon_21990.png">
              <a:extLst>
                <a:ext uri="{FF2B5EF4-FFF2-40B4-BE49-F238E27FC236}">
                  <a16:creationId xmlns:a16="http://schemas.microsoft.com/office/drawing/2014/main" id="{77BE6F88-538C-44EF-8046-0557BFEA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6581527" y="1844354"/>
              <a:ext cx="725715" cy="725715"/>
            </a:xfrm>
            <a:prstGeom prst="rect">
              <a:avLst/>
            </a:prstGeom>
          </p:spPr>
        </p:pic>
        <p:pic>
          <p:nvPicPr>
            <p:cNvPr id="36" name="Picture 16" descr="145319-200.png">
              <a:extLst>
                <a:ext uri="{FF2B5EF4-FFF2-40B4-BE49-F238E27FC236}">
                  <a16:creationId xmlns:a16="http://schemas.microsoft.com/office/drawing/2014/main" id="{18168426-0D52-4933-8337-0C77AEF00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9492341" y="1851092"/>
              <a:ext cx="696688" cy="696688"/>
            </a:xfrm>
            <a:prstGeom prst="rect">
              <a:avLst/>
            </a:prstGeom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FD49EF7B-15C6-462C-A997-5079A4C24DB0}"/>
                </a:ext>
              </a:extLst>
            </p:cNvPr>
            <p:cNvSpPr txBox="1"/>
            <p:nvPr/>
          </p:nvSpPr>
          <p:spPr>
            <a:xfrm>
              <a:off x="194134" y="872188"/>
              <a:ext cx="5257796" cy="5667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CO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Nombre</a:t>
              </a:r>
              <a:r>
                <a:rPr lang="en-US" sz="1600" b="1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 del Proyecto</a:t>
              </a:r>
              <a:r>
                <a:rPr lang="en-US" sz="1600" dirty="0">
                  <a:solidFill>
                    <a:schemeClr val="accent6"/>
                  </a:solidFill>
                  <a:latin typeface="Candara" panose="020E0502030303020204" pitchFamily="34" charset="0"/>
                </a:rPr>
                <a:t>:</a:t>
              </a:r>
            </a:p>
          </p:txBody>
        </p:sp>
        <p:sp>
          <p:nvSpPr>
            <p:cNvPr id="38" name="CuadroTexto 26">
              <a:extLst>
                <a:ext uri="{FF2B5EF4-FFF2-40B4-BE49-F238E27FC236}">
                  <a16:creationId xmlns:a16="http://schemas.microsoft.com/office/drawing/2014/main" id="{37D91E2D-9258-4243-B58A-4CBBC19DE0BC}"/>
                </a:ext>
              </a:extLst>
            </p:cNvPr>
            <p:cNvSpPr txBox="1"/>
            <p:nvPr/>
          </p:nvSpPr>
          <p:spPr>
            <a:xfrm>
              <a:off x="5493448" y="872188"/>
              <a:ext cx="6234093" cy="56677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400" b="1">
                  <a:solidFill>
                    <a:schemeClr val="accent6"/>
                  </a:solidFill>
                </a:defRPr>
              </a:lvl1pPr>
            </a:lstStyle>
            <a:p>
              <a:r>
                <a:rPr lang="es-CO" sz="1600" dirty="0">
                  <a:latin typeface="Candara" panose="020E0502030303020204" pitchFamily="34" charset="0"/>
                </a:rPr>
                <a:t>Frase Representativa:</a:t>
              </a: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4CB8877A-FBE2-4C43-9A49-FAE664A02945}"/>
              </a:ext>
            </a:extLst>
          </p:cNvPr>
          <p:cNvSpPr/>
          <p:nvPr/>
        </p:nvSpPr>
        <p:spPr>
          <a:xfrm>
            <a:off x="6096000" y="5375487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de visión del producto.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08A8CBDF-1455-43CB-9840-38E24744E047}"/>
              </a:ext>
            </a:extLst>
          </p:cNvPr>
          <p:cNvSpPr/>
          <p:nvPr/>
        </p:nvSpPr>
        <p:spPr>
          <a:xfrm>
            <a:off x="322586" y="4190483"/>
            <a:ext cx="4998145" cy="2156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proponen, discuten, y definen: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Nombre del proyecto o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Frase representativa para 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Grupos de usuarios del producto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Necesidades de cada grupo de usuarios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Funcionalidades de alto nivel que solventan las necesidades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Valor generado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cada grupo de usuarios con las funcionalidades planteadas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035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49547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Related image">
            <a:extLst>
              <a:ext uri="{FF2B5EF4-FFF2-40B4-BE49-F238E27FC236}">
                <a16:creationId xmlns:a16="http://schemas.microsoft.com/office/drawing/2014/main" id="{AD511C6B-8300-4C21-8FD1-C2B603BD2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7" b="12040"/>
          <a:stretch/>
        </p:blipFill>
        <p:spPr bwMode="auto">
          <a:xfrm>
            <a:off x="9145120" y="2708145"/>
            <a:ext cx="3026926" cy="266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427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45" y="41388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7C91FB3-1CCD-4DDC-87DA-B9909175CD50}"/>
              </a:ext>
            </a:extLst>
          </p:cNvPr>
          <p:cNvGrpSpPr/>
          <p:nvPr/>
        </p:nvGrpSpPr>
        <p:grpSpPr>
          <a:xfrm>
            <a:off x="7416874" y="3891218"/>
            <a:ext cx="2846144" cy="2137545"/>
            <a:chOff x="724808" y="466202"/>
            <a:chExt cx="4679499" cy="4826619"/>
          </a:xfrm>
        </p:grpSpPr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49C8D633-EB40-4944-BC98-364D78FB649E}"/>
                </a:ext>
              </a:extLst>
            </p:cNvPr>
            <p:cNvSpPr txBox="1"/>
            <p:nvPr/>
          </p:nvSpPr>
          <p:spPr>
            <a:xfrm>
              <a:off x="724808" y="552774"/>
              <a:ext cx="2811593" cy="7581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600" b="1" dirty="0">
                  <a:latin typeface="Candara" panose="020E0502030303020204" pitchFamily="34" charset="0"/>
                  <a:cs typeface="Arial" panose="020B0604020202020204" pitchFamily="34" charset="0"/>
                </a:rPr>
                <a:t>La lista del No</a:t>
              </a:r>
            </a:p>
          </p:txBody>
        </p: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B2DF9807-0091-4C4A-95E3-152987556F11}"/>
                </a:ext>
              </a:extLst>
            </p:cNvPr>
            <p:cNvCxnSpPr/>
            <p:nvPr/>
          </p:nvCxnSpPr>
          <p:spPr>
            <a:xfrm flipV="1">
              <a:off x="757919" y="1291772"/>
              <a:ext cx="4601029" cy="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2B63136-60AA-433E-A505-78A4CAD70E16}"/>
                </a:ext>
              </a:extLst>
            </p:cNvPr>
            <p:cNvCxnSpPr/>
            <p:nvPr/>
          </p:nvCxnSpPr>
          <p:spPr>
            <a:xfrm flipV="1">
              <a:off x="757918" y="5292821"/>
              <a:ext cx="4601028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772673B2-0E9C-4097-A1CA-3D2BBA4B62EA}"/>
                </a:ext>
              </a:extLst>
            </p:cNvPr>
            <p:cNvCxnSpPr>
              <a:cxnSpLocks/>
            </p:cNvCxnSpPr>
            <p:nvPr/>
          </p:nvCxnSpPr>
          <p:spPr>
            <a:xfrm>
              <a:off x="724808" y="493303"/>
              <a:ext cx="33110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39C793E9-6170-4DFD-9909-A9B2B5E0DB8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8" y="493303"/>
              <a:ext cx="22679" cy="479951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FC94DE4B-1F2A-4644-8BE6-2FEF0BA28D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08" y="466202"/>
              <a:ext cx="4679499" cy="881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8AFF7CF-8158-423E-8E05-2A6F97D40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6402" y="493300"/>
              <a:ext cx="2" cy="479952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3" name="Imagen 32">
            <a:extLst>
              <a:ext uri="{FF2B5EF4-FFF2-40B4-BE49-F238E27FC236}">
                <a16:creationId xmlns:a16="http://schemas.microsoft.com/office/drawing/2014/main" id="{A053383A-09AB-4833-8E12-A47B32E550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150" y="5047810"/>
            <a:ext cx="1708999" cy="1708999"/>
          </a:xfrm>
          <a:prstGeom prst="rect">
            <a:avLst/>
          </a:prstGeom>
        </p:spPr>
      </p:pic>
      <p:sp>
        <p:nvSpPr>
          <p:cNvPr id="34" name="Llamada rectangular redondeada 21">
            <a:extLst>
              <a:ext uri="{FF2B5EF4-FFF2-40B4-BE49-F238E27FC236}">
                <a16:creationId xmlns:a16="http://schemas.microsoft.com/office/drawing/2014/main" id="{CB0B9439-287D-4A5B-BAF3-521D35C6C1AB}"/>
              </a:ext>
            </a:extLst>
          </p:cNvPr>
          <p:cNvSpPr/>
          <p:nvPr/>
        </p:nvSpPr>
        <p:spPr>
          <a:xfrm>
            <a:off x="402068" y="2482108"/>
            <a:ext cx="3091651" cy="2389141"/>
          </a:xfrm>
          <a:prstGeom prst="wedgeRoundRectCallout">
            <a:avLst>
              <a:gd name="adj1" fmla="val 32961"/>
              <a:gd name="adj2" fmla="val 6246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Pon visible y comunica las cosas (funcionalidades) que </a:t>
            </a:r>
            <a:r>
              <a:rPr lang="es-CO" sz="1600" b="1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No se van a hacer.</a:t>
            </a:r>
          </a:p>
          <a:p>
            <a:pPr algn="ctr"/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Muchas de las veces asumimos, pero al decirlas genera conocimiento compartido. Además le da foco al equipo sobre lo que debe </a:t>
            </a:r>
            <a:r>
              <a:rPr lang="es-CO" sz="1600" dirty="0" smtClean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construir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Llamada rectangular redondeada 24">
            <a:extLst>
              <a:ext uri="{FF2B5EF4-FFF2-40B4-BE49-F238E27FC236}">
                <a16:creationId xmlns:a16="http://schemas.microsoft.com/office/drawing/2014/main" id="{5C96AA36-5ECE-46A7-AF6F-D818D6F5A7D3}"/>
              </a:ext>
            </a:extLst>
          </p:cNvPr>
          <p:cNvSpPr/>
          <p:nvPr/>
        </p:nvSpPr>
        <p:spPr>
          <a:xfrm>
            <a:off x="3874299" y="2588425"/>
            <a:ext cx="2109159" cy="2156458"/>
          </a:xfrm>
          <a:prstGeom prst="wedgeRoundRectCallout">
            <a:avLst>
              <a:gd name="adj1" fmla="val -37669"/>
              <a:gd name="adj2" fmla="val 68844"/>
              <a:gd name="adj3" fmla="val 16667"/>
            </a:avLst>
          </a:prstGeom>
          <a:solidFill>
            <a:srgbClr val="00B050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Además así pueden evitar malos entendidos con los involucrados y </a:t>
            </a:r>
            <a:r>
              <a:rPr lang="es-CO" sz="16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setear</a:t>
            </a:r>
            <a:r>
              <a:rPr lang="es-CO" sz="16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expectativas!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FE168E7E-94F8-42DF-868B-B22FD1DC8398}"/>
              </a:ext>
            </a:extLst>
          </p:cNvPr>
          <p:cNvSpPr txBox="1"/>
          <p:nvPr/>
        </p:nvSpPr>
        <p:spPr>
          <a:xfrm>
            <a:off x="9261820" y="3896442"/>
            <a:ext cx="768172" cy="335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latin typeface="Candara" panose="020E0502030303020204" pitchFamily="34" charset="0"/>
                <a:cs typeface="Arial" panose="020B0604020202020204" pitchFamily="34" charset="0"/>
              </a:rPr>
              <a:t>Si</a:t>
            </a:r>
          </a:p>
        </p:txBody>
      </p:sp>
      <p:pic>
        <p:nvPicPr>
          <p:cNvPr id="37" name="Imagen 36">
            <a:extLst>
              <a:ext uri="{FF2B5EF4-FFF2-40B4-BE49-F238E27FC236}">
                <a16:creationId xmlns:a16="http://schemas.microsoft.com/office/drawing/2014/main" id="{A26B623E-C93B-412C-A883-3737C0791EC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3400" y="4243223"/>
            <a:ext cx="611710" cy="1738033"/>
          </a:xfrm>
          <a:prstGeom prst="rect">
            <a:avLst/>
          </a:prstGeom>
        </p:spPr>
      </p:pic>
      <p:sp>
        <p:nvSpPr>
          <p:cNvPr id="38" name="Rectángulo 37">
            <a:extLst>
              <a:ext uri="{FF2B5EF4-FFF2-40B4-BE49-F238E27FC236}">
                <a16:creationId xmlns:a16="http://schemas.microsoft.com/office/drawing/2014/main" id="{0E24A00D-3926-4F81-A3AA-0D338EB7524F}"/>
              </a:ext>
            </a:extLst>
          </p:cNvPr>
          <p:cNvSpPr/>
          <p:nvPr/>
        </p:nvSpPr>
        <p:spPr>
          <a:xfrm>
            <a:off x="5983458" y="1462901"/>
            <a:ext cx="5904783" cy="2848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sus ideas sobre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lo que NO está incluido en el alcance inicial del proyecto, o ideas asociadas a restricciones técnicas, de políticas de negocio o normativas.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presenta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 los demás participantes sus ideas, y las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pega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 la cartelera. 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qué está por fuera del alcance del proyecto, qué queda incluido, y si no se tiene claridad sobre alguna de las idea, se ubica en el Parking 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lot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para su posterior discusión.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69B5F4A-79D7-4D86-9AE5-CB49AA3B72ED}"/>
              </a:ext>
            </a:extLst>
          </p:cNvPr>
          <p:cNvSpPr/>
          <p:nvPr/>
        </p:nvSpPr>
        <p:spPr>
          <a:xfrm>
            <a:off x="6096000" y="6147318"/>
            <a:ext cx="4126624" cy="543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La lista del NO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9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27522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people imagen cartoon">
            <a:extLst>
              <a:ext uri="{FF2B5EF4-FFF2-40B4-BE49-F238E27FC236}">
                <a16:creationId xmlns:a16="http://schemas.microsoft.com/office/drawing/2014/main" id="{C41596CA-72AF-495F-A678-8B348ED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402" y="2713399"/>
            <a:ext cx="2894739" cy="2650295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16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0" y="32956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8" name="Picture 2" descr="https://marlonmelara.com/wp-content/uploads/2017/11/STAKEHOLDER-MAP-ONION.png">
            <a:extLst>
              <a:ext uri="{FF2B5EF4-FFF2-40B4-BE49-F238E27FC236}">
                <a16:creationId xmlns:a16="http://schemas.microsoft.com/office/drawing/2014/main" id="{1912D835-93C6-42F9-ADBD-4CA79C946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999" y="1617962"/>
            <a:ext cx="4766951" cy="397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0A8CC6D-B237-4F8B-B63E-F5AB4B13799A}"/>
              </a:ext>
            </a:extLst>
          </p:cNvPr>
          <p:cNvSpPr txBox="1"/>
          <p:nvPr/>
        </p:nvSpPr>
        <p:spPr>
          <a:xfrm>
            <a:off x="8770131" y="3423211"/>
            <a:ext cx="1295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Interno</a:t>
            </a:r>
            <a:endParaRPr lang="es-CO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E325AE41-908D-48E6-BCE6-2AF33E986610}"/>
              </a:ext>
            </a:extLst>
          </p:cNvPr>
          <p:cNvSpPr/>
          <p:nvPr/>
        </p:nvSpPr>
        <p:spPr>
          <a:xfrm>
            <a:off x="671916" y="2605845"/>
            <a:ext cx="5904783" cy="330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equipo escribe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interesados que consideren que se vean impactados por el producto o que tengan algún impacto en el </a:t>
            </a:r>
            <a:r>
              <a:rPr lang="es-419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alcance, 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o restricciones técnicas o de negocio relacionadas con el producto.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presenta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 los demás participantes su lista de interesados, y las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pega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 la cartelera.</a:t>
            </a: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Al finalizar entre todos los participantes se decide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el grado de impacto en el proyecto de cada uno de los interesados identificados, de tal forma que en la parte central de la cartelera se ubiquen los más relevantes</a:t>
            </a:r>
            <a:r>
              <a:rPr lang="es-419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 Si se acuerda que algún interesado expuesto con anterioridad no debe ir, se quita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31366CE-0A98-4489-BCB1-D690CDBD309F}"/>
              </a:ext>
            </a:extLst>
          </p:cNvPr>
          <p:cNvSpPr/>
          <p:nvPr/>
        </p:nvSpPr>
        <p:spPr>
          <a:xfrm>
            <a:off x="7253599" y="5568378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 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El vecindario.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69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3" y="345374"/>
            <a:ext cx="10515600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Índice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1485052" y="906371"/>
            <a:ext cx="98696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¿Cómo preparar una 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Stakeholders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En la 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ES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Reglas del juego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¿Por qué estamos aquí?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Visión del producto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La lista del No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El vecindario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Caracterización de roles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ES" dirty="0" err="1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endParaRPr lang="es-ES" dirty="0" smtClean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CO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Reflexión final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99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208583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Image result for miedo cartoon">
            <a:extLst>
              <a:ext uri="{FF2B5EF4-FFF2-40B4-BE49-F238E27FC236}">
                <a16:creationId xmlns:a16="http://schemas.microsoft.com/office/drawing/2014/main" id="{57B3AA24-90CB-431E-98B4-EDE3C113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114" y="2221312"/>
            <a:ext cx="3628886" cy="36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47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¿Qué nos mantiene despiertos en las noches?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384210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AutoShape 2" descr="Related image">
            <a:extLst>
              <a:ext uri="{FF2B5EF4-FFF2-40B4-BE49-F238E27FC236}">
                <a16:creationId xmlns:a16="http://schemas.microsoft.com/office/drawing/2014/main" id="{10F71ED4-7DE3-4A5E-A8F7-2FB622A612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E8C8942-7339-49B2-BCF9-BA86358F3534}"/>
              </a:ext>
            </a:extLst>
          </p:cNvPr>
          <p:cNvSpPr/>
          <p:nvPr/>
        </p:nvSpPr>
        <p:spPr>
          <a:xfrm>
            <a:off x="10308070" y="2282553"/>
            <a:ext cx="1630026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C49B5E0-9C41-44E4-A54D-F32965D2465F}"/>
              </a:ext>
            </a:extLst>
          </p:cNvPr>
          <p:cNvSpPr/>
          <p:nvPr/>
        </p:nvSpPr>
        <p:spPr>
          <a:xfrm>
            <a:off x="10308070" y="2214313"/>
            <a:ext cx="1630026" cy="79070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EAB79CB-D750-4C3B-9C24-4BA33973338A}"/>
              </a:ext>
            </a:extLst>
          </p:cNvPr>
          <p:cNvSpPr txBox="1"/>
          <p:nvPr/>
        </p:nvSpPr>
        <p:spPr>
          <a:xfrm>
            <a:off x="10308068" y="2340445"/>
            <a:ext cx="163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400" b="1" dirty="0">
                <a:latin typeface="Candara" panose="020E0502030303020204" pitchFamily="34" charset="0"/>
              </a:rPr>
              <a:t>¿Cómo podemos dormir tranquilos?</a:t>
            </a:r>
            <a:endParaRPr lang="es-419" sz="1400" b="1" dirty="0">
              <a:latin typeface="Candara" panose="020E0502030303020204" pitchFamily="34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54AC5B99-4CC5-4E43-B985-7D167F21AAB5}"/>
              </a:ext>
            </a:extLst>
          </p:cNvPr>
          <p:cNvSpPr/>
          <p:nvPr/>
        </p:nvSpPr>
        <p:spPr>
          <a:xfrm>
            <a:off x="8603486" y="2252138"/>
            <a:ext cx="1630027" cy="28152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48EE15F-67C2-4CEE-83E0-048F791AC19E}"/>
              </a:ext>
            </a:extLst>
          </p:cNvPr>
          <p:cNvSpPr/>
          <p:nvPr/>
        </p:nvSpPr>
        <p:spPr>
          <a:xfrm>
            <a:off x="8603486" y="2241381"/>
            <a:ext cx="1630026" cy="78268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C32BDC3D-3B59-47CF-84D8-2803A1A13C91}"/>
              </a:ext>
            </a:extLst>
          </p:cNvPr>
          <p:cNvSpPr txBox="1"/>
          <p:nvPr/>
        </p:nvSpPr>
        <p:spPr>
          <a:xfrm>
            <a:off x="8566982" y="2355726"/>
            <a:ext cx="1630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1400" b="1" dirty="0">
                <a:latin typeface="Candara" panose="020E0502030303020204" pitchFamily="34" charset="0"/>
              </a:rPr>
              <a:t>¿Qué nos mantiene despiertos?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1F5EC40F-DB88-44C3-BD23-6CB054E8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3044" y="3143366"/>
            <a:ext cx="600075" cy="1704975"/>
          </a:xfrm>
          <a:prstGeom prst="rect">
            <a:avLst/>
          </a:prstGeom>
        </p:spPr>
      </p:pic>
      <p:pic>
        <p:nvPicPr>
          <p:cNvPr id="30" name="Picture 2" descr="Image result for kanban board empty">
            <a:extLst>
              <a:ext uri="{FF2B5EF4-FFF2-40B4-BE49-F238E27FC236}">
                <a16:creationId xmlns:a16="http://schemas.microsoft.com/office/drawing/2014/main" id="{18D8D2E3-F5E9-481F-8CA5-A857EBBA7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" t="24819" r="81375" b="9639"/>
          <a:stretch/>
        </p:blipFill>
        <p:spPr bwMode="auto">
          <a:xfrm>
            <a:off x="9058997" y="3117840"/>
            <a:ext cx="835667" cy="189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955E9C5A-4326-4007-B0A3-267ECD72E6E5}"/>
              </a:ext>
            </a:extLst>
          </p:cNvPr>
          <p:cNvSpPr/>
          <p:nvPr/>
        </p:nvSpPr>
        <p:spPr>
          <a:xfrm>
            <a:off x="253904" y="2394403"/>
            <a:ext cx="5503247" cy="4406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Individualmente, cada participante escribe en post-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todos los miedos y riesgos que identifique  asociados al proyecto y al producto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persona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expone su lista de miedos y los pega en la cartelera ¿Qué nos mantiene despiertos en las noches?</a:t>
            </a:r>
            <a:endParaRPr lang="es-CO" sz="13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419" sz="115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Entre todos se categorizan, agrupan y nombran los miedos. (Por ejemplo: calidad, alcance, etc.)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Cada participante identifica con un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la categoría de miedos que considera más importante, de tal forma que con la suma se </a:t>
            </a:r>
            <a:r>
              <a:rPr lang="es-419" sz="135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stickers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 se realiza la priorización.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revisa ítem por ítem dentro de las dos primeras categorías más votadas, y se </a:t>
            </a: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definen las acciones que se podrían ejecutar para eliminar o mitigar la categoría completa de miedos. 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35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exponen las acciones y se ubican en la cartelera ¿Cómo podemos dormir tranquilos?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44A51C-400F-40C5-9C40-73A4F37CEA8E}"/>
              </a:ext>
            </a:extLst>
          </p:cNvPr>
          <p:cNvSpPr/>
          <p:nvPr/>
        </p:nvSpPr>
        <p:spPr>
          <a:xfrm>
            <a:off x="6096000" y="5255096"/>
            <a:ext cx="6096000" cy="7736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¿Qué nos mantiene despiertos en las noches?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¿Cómo podemos dormir más tranquilos?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4" name="Picture 2" descr="Related image">
            <a:extLst>
              <a:ext uri="{FF2B5EF4-FFF2-40B4-BE49-F238E27FC236}">
                <a16:creationId xmlns:a16="http://schemas.microsoft.com/office/drawing/2014/main" id="{41B10F68-A802-497D-A55B-449041158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88" y="2218259"/>
            <a:ext cx="3713951" cy="281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66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9626567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valor satisfacciÃ³n cartoon">
            <a:extLst>
              <a:ext uri="{FF2B5EF4-FFF2-40B4-BE49-F238E27FC236}">
                <a16:creationId xmlns:a16="http://schemas.microsoft.com/office/drawing/2014/main" id="{58FBE402-B7BD-40D1-89F4-0877B3F1B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EF1E1"/>
              </a:clrFrom>
              <a:clrTo>
                <a:srgbClr val="FEF1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2" r="32722"/>
          <a:stretch/>
        </p:blipFill>
        <p:spPr bwMode="auto">
          <a:xfrm>
            <a:off x="9104710" y="2443538"/>
            <a:ext cx="2909515" cy="34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72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Entregables de valor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440353" y="2877477"/>
            <a:ext cx="5503247" cy="2387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equipos se definen y escriben en post-</a:t>
            </a:r>
            <a:r>
              <a:rPr lang="es-419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419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 los entregables de valor que proponen, qué tendría el entregable y cuál es el valor que genera.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Un representante de cada equipo presenta a los demás participantes su lista de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entregables,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y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los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pega en la 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Se realiza una discusión final acerca de los elementos que se han puesto en la cartelera. 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Si se acuerda que algún entregable expuesto con anterioridad no debe ir, se quita de la cartelera.</a:t>
            </a: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1CFF2B5-5409-491A-9F7A-E94778FD38D4}"/>
              </a:ext>
            </a:extLst>
          </p:cNvPr>
          <p:cNvSpPr/>
          <p:nvPr/>
        </p:nvSpPr>
        <p:spPr>
          <a:xfrm>
            <a:off x="6670907" y="5859603"/>
            <a:ext cx="6096000" cy="5431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Entregable de valor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7650" name="Picture 2" descr="Related image">
            <a:extLst>
              <a:ext uri="{FF2B5EF4-FFF2-40B4-BE49-F238E27FC236}">
                <a16:creationId xmlns:a16="http://schemas.microsoft.com/office/drawing/2014/main" id="{8B7B62B1-BB0A-4AE5-ADF2-5DF27703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71B9AE"/>
              </a:clrFrom>
              <a:clrTo>
                <a:srgbClr val="71B9A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907" y="929528"/>
            <a:ext cx="5096312" cy="29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Related image">
            <a:extLst>
              <a:ext uri="{FF2B5EF4-FFF2-40B4-BE49-F238E27FC236}">
                <a16:creationId xmlns:a16="http://schemas.microsoft.com/office/drawing/2014/main" id="{00058C31-516C-4C29-8389-4D38961B86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A3C4B3"/>
              </a:clrFrom>
              <a:clrTo>
                <a:srgbClr val="A3C4B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6" t="4378" r="50000" b="16220"/>
          <a:stretch/>
        </p:blipFill>
        <p:spPr bwMode="auto">
          <a:xfrm>
            <a:off x="8359289" y="2765536"/>
            <a:ext cx="1507091" cy="33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79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Caracterización de roles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636296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t="33486" r="71324" b="31798"/>
          <a:stretch/>
        </p:blipFill>
        <p:spPr bwMode="auto">
          <a:xfrm>
            <a:off x="8764945" y="1201078"/>
            <a:ext cx="1562100" cy="21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n relacionada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6" t="4340" r="20923" b="65552"/>
          <a:stretch/>
        </p:blipFill>
        <p:spPr bwMode="auto">
          <a:xfrm>
            <a:off x="10849855" y="2414538"/>
            <a:ext cx="131445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n relacionada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45" t="37480" r="7324" b="33027"/>
          <a:stretch/>
        </p:blipFill>
        <p:spPr bwMode="auto">
          <a:xfrm>
            <a:off x="9145120" y="4709492"/>
            <a:ext cx="1066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n relacionada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4" t="64822" r="23631" b="5992"/>
          <a:stretch/>
        </p:blipFill>
        <p:spPr bwMode="auto">
          <a:xfrm>
            <a:off x="11183431" y="4136139"/>
            <a:ext cx="9525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n relacionada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1" t="3378" r="54401" b="65901"/>
          <a:stretch/>
        </p:blipFill>
        <p:spPr bwMode="auto">
          <a:xfrm>
            <a:off x="9804235" y="3570915"/>
            <a:ext cx="1504950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n relacionada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6" t="63691" r="58818" b="6202"/>
          <a:stretch/>
        </p:blipFill>
        <p:spPr bwMode="auto">
          <a:xfrm>
            <a:off x="10046055" y="1792873"/>
            <a:ext cx="1104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561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Caracterización de roles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76" b="37291"/>
          <a:stretch/>
        </p:blipFill>
        <p:spPr bwMode="auto">
          <a:xfrm>
            <a:off x="7695681" y="1894624"/>
            <a:ext cx="3297350" cy="189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9" t="2153" b="36458"/>
          <a:stretch/>
        </p:blipFill>
        <p:spPr bwMode="auto">
          <a:xfrm>
            <a:off x="8376196" y="3794352"/>
            <a:ext cx="193631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645952" y="2844488"/>
            <a:ext cx="6087552" cy="3088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Se toma como base la identificación inicial de grupos de usuarios de la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visión del producto. </a:t>
            </a:r>
            <a:endParaRPr lang="es-ES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ES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Por equipos se escriben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fichas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independientes los roles candidatos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 Si desde el inicio estamos de acuerdo que los roles son los mismos grupos de usuarios definidos en la visión, se puede omitir este paso y simplemente se escriben los roles en </a:t>
            </a:r>
            <a:r>
              <a:rPr lang="es-CO" sz="1400" i="1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una ficha cada 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uno.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Para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rol definido, entre todos identifican y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escriben sobre cada ficha: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Frecuencia de uso del producto, nivel de experiencia en el dominio del tema (objeto del producto), nivel de experiencia en el uso de la tecnología aplicada o a usar y la responsabilidad que tiene en el uso del producto (principal función). </a:t>
            </a:r>
            <a:endParaRPr lang="es-419" sz="1400" i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300368" y="5762259"/>
            <a:ext cx="3457998" cy="3228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Roles caracterizados.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9031235"/>
              </p:ext>
            </p:extLst>
          </p:nvPr>
        </p:nvGraphicFramePr>
        <p:xfrm>
          <a:off x="1145769" y="2439085"/>
          <a:ext cx="6974649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Llamada rectangular redondeada 4">
            <a:extLst>
              <a:ext uri="{FF2B5EF4-FFF2-40B4-BE49-F238E27FC236}">
                <a16:creationId xmlns:a16="http://schemas.microsoft.com/office/drawing/2014/main" id="{183C6737-4691-46CE-AA86-9DCC831301A5}"/>
              </a:ext>
            </a:extLst>
          </p:cNvPr>
          <p:cNvSpPr/>
          <p:nvPr/>
        </p:nvSpPr>
        <p:spPr>
          <a:xfrm>
            <a:off x="8327380" y="2386829"/>
            <a:ext cx="3091651" cy="2389141"/>
          </a:xfrm>
          <a:prstGeom prst="wedgeRoundRectCallout">
            <a:avLst>
              <a:gd name="adj1" fmla="val -11589"/>
              <a:gd name="adj2" fmla="val 64697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</a:t>
            </a:r>
            <a:r>
              <a:rPr lang="es-CO" sz="1600" b="1" dirty="0" err="1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Story</a:t>
            </a:r>
            <a:r>
              <a:rPr lang="es-CO" sz="1600" b="1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600" b="1" dirty="0" err="1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Mapping</a:t>
            </a:r>
            <a:r>
              <a:rPr lang="es-CO" sz="1600" dirty="0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es una herramienta visual que mapea las funcionalidades de un producto contextualizado a un escenario. Su elaboración permite generar de manera mas sencilla el Product </a:t>
            </a:r>
            <a:r>
              <a:rPr lang="es-CO" sz="1600" dirty="0" err="1">
                <a:solidFill>
                  <a:schemeClr val="accent6">
                    <a:lumMod val="85000"/>
                  </a:schemeClr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Backlog</a:t>
            </a:r>
            <a:endParaRPr lang="es-CO" sz="1600" dirty="0">
              <a:solidFill>
                <a:schemeClr val="accent6">
                  <a:lumMod val="8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7C7B646-3D8E-43D8-AADD-730EE89EB1C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48" y="5193136"/>
            <a:ext cx="1120943" cy="1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06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 de historias de usuario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374114" y="2393760"/>
            <a:ext cx="5412538" cy="4430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ntre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todos, tomando como referencia las funcionalidades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definidas en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la visión de producto, se ponen de acuerdo acerca de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temas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o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grupos de funcionalidades de más alto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nivel, y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se escriben en post-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notes independientes. Estos temas se ubican horizontalmente en la parte superior de la cartelera.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Los roles previamente caracterizados se ubican verticalmente en el extremo izquierdo de la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Para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funcionalidad de alto nivel, en equipos, se escriben las historias de usuario relacionadas, cada una en un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post-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it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note. 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se ponen de acuerdo en si el orden de las historias a escribir va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 ser aleatorio, si se van a escribir de acuerdo a los roles o de acuerdo a los grupos de funcionalidades.</a:t>
            </a: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ES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La escritura y validación de historias se debe partir en bloques de tiempo de alrededor de 10 a 15 minutos, de acuerdo al orden que se haya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acordado,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hasta que estén todas las historias de usuario escritas y priorizadas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6674590" y="4570336"/>
            <a:ext cx="3004782" cy="1014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todas las historias de usuario definidas por rol y por tema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2" descr="Resultado de imagen para story mapping">
            <a:extLst>
              <a:ext uri="{FF2B5EF4-FFF2-40B4-BE49-F238E27FC236}">
                <a16:creationId xmlns:a16="http://schemas.microsoft.com/office/drawing/2014/main" id="{26694BC7-9E89-45E2-9E7C-ECFDDC43D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2"/>
          <a:stretch/>
        </p:blipFill>
        <p:spPr bwMode="auto">
          <a:xfrm>
            <a:off x="6436999" y="1958990"/>
            <a:ext cx="4804011" cy="222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n para magnifying glass world"/>
          <p:cNvPicPr>
            <a:picLocks noChangeAspect="1" noChangeArrowheads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6"/>
          <a:stretch/>
        </p:blipFill>
        <p:spPr bwMode="auto">
          <a:xfrm>
            <a:off x="9916963" y="3699578"/>
            <a:ext cx="1843226" cy="227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663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9242252"/>
              </p:ext>
            </p:extLst>
          </p:nvPr>
        </p:nvGraphicFramePr>
        <p:xfrm>
          <a:off x="1145772" y="2439085"/>
          <a:ext cx="5841882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7654" y="2107020"/>
            <a:ext cx="5390865" cy="404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Mínimo producto viable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409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6" b="61380"/>
          <a:stretch/>
        </p:blipFill>
        <p:spPr bwMode="auto">
          <a:xfrm>
            <a:off x="5943600" y="1782170"/>
            <a:ext cx="5715000" cy="124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1" b="11021"/>
          <a:stretch/>
        </p:blipFill>
        <p:spPr bwMode="auto">
          <a:xfrm>
            <a:off x="5894199" y="3138985"/>
            <a:ext cx="5715000" cy="13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minimum viable product examples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06" b="8778"/>
          <a:stretch/>
        </p:blipFill>
        <p:spPr bwMode="auto">
          <a:xfrm>
            <a:off x="5614680" y="4616354"/>
            <a:ext cx="6217930" cy="142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7751930" y="4426420"/>
            <a:ext cx="2435174" cy="1987710"/>
          </a:xfrm>
          <a:prstGeom prst="ellipse">
            <a:avLst/>
          </a:prstGeom>
          <a:noFill/>
          <a:ln w="76200">
            <a:solidFill>
              <a:srgbClr val="FFC000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102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06" t="20024" r="6226" b="21841"/>
          <a:stretch/>
        </p:blipFill>
        <p:spPr bwMode="auto">
          <a:xfrm>
            <a:off x="11152092" y="2773479"/>
            <a:ext cx="869921" cy="86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esultado de imagen para bien mal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t="20348" r="49860" b="21424"/>
          <a:stretch/>
        </p:blipFill>
        <p:spPr bwMode="auto">
          <a:xfrm>
            <a:off x="11256992" y="4512895"/>
            <a:ext cx="816200" cy="81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27825" y="2423642"/>
            <a:ext cx="5666374" cy="1705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os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participantes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definen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qué historias consideran que son las más prioritarias y de acuerdo al consenso y al visto bueno del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product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owner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, se les pone un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sticker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color a cada una de ellas. </a:t>
            </a:r>
            <a:endParaRPr lang="es-CO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Estas 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historias de mayor prioridad, corresponderán entonces al mínimo producto viable y serán consideradas como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para el primer </a:t>
            </a:r>
            <a:r>
              <a:rPr lang="es-CO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CO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del producto.</a:t>
            </a:r>
            <a:endParaRPr lang="es-CO" sz="1400" i="1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1715" y="6179452"/>
            <a:ext cx="5834285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el mínimo producto viable identificado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6" name="Picture 10" descr="Resultado de imagen para story mapping MVP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612" y="3864669"/>
            <a:ext cx="3991972" cy="224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48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Introducción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1082181" y="2146310"/>
            <a:ext cx="9446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Una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es un conjunto de dinámicas orientadas a enfocar a todas las personas involucradas en un proyecto hacia un mismo objetivo, reduciendo muchas de las incertidumbres, ayudando a explicitar los riesgos más evidentes y poniendo en común las expectativas de todos. </a:t>
            </a:r>
          </a:p>
          <a:p>
            <a:pPr marL="800100" lvl="1" indent="-342900">
              <a:buAutoNum type="arabicPeriod"/>
            </a:pP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://www.re-inventa.com/wp-content/uploads/Agile-Inception1.png">
            <a:extLst>
              <a:ext uri="{FF2B5EF4-FFF2-40B4-BE49-F238E27FC236}">
                <a16:creationId xmlns:a16="http://schemas.microsoft.com/office/drawing/2014/main" id="{C1647A06-2991-4F96-B518-04A10FDB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14" y="3785682"/>
            <a:ext cx="3387181" cy="228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re-inventa.com/wp-content/uploads/Agile-Inception.png">
            <a:extLst>
              <a:ext uri="{FF2B5EF4-FFF2-40B4-BE49-F238E27FC236}">
                <a16:creationId xmlns:a16="http://schemas.microsoft.com/office/drawing/2014/main" id="{CC12FE24-0F36-4A57-8ABA-9010FEBD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633" y="4177304"/>
            <a:ext cx="4862943" cy="162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8D273B18-4854-4951-B790-9E7D2C6E94F1}"/>
              </a:ext>
            </a:extLst>
          </p:cNvPr>
          <p:cNvSpPr/>
          <p:nvPr/>
        </p:nvSpPr>
        <p:spPr>
          <a:xfrm>
            <a:off x="4929357" y="4857225"/>
            <a:ext cx="531876" cy="32770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2DB97A7-426A-4251-BD70-29189F00D3B4}"/>
              </a:ext>
            </a:extLst>
          </p:cNvPr>
          <p:cNvSpPr/>
          <p:nvPr/>
        </p:nvSpPr>
        <p:spPr>
          <a:xfrm>
            <a:off x="0" y="6642556"/>
            <a:ext cx="9476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sz="800" dirty="0"/>
              <a:t>www.consultec.es</a:t>
            </a:r>
          </a:p>
        </p:txBody>
      </p:sp>
    </p:spTree>
    <p:extLst>
      <p:ext uri="{BB962C8B-B14F-4D97-AF65-F5344CB8AC3E}">
        <p14:creationId xmlns:p14="http://schemas.microsoft.com/office/powerpoint/2010/main" val="318184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64308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esultado de imagen para release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808" y="3006840"/>
            <a:ext cx="3317006" cy="223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9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Plan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releases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019DD0E-58D4-4FB3-9E59-7493FA243E51}"/>
              </a:ext>
            </a:extLst>
          </p:cNvPr>
          <p:cNvSpPr/>
          <p:nvPr/>
        </p:nvSpPr>
        <p:spPr>
          <a:xfrm>
            <a:off x="645952" y="2598475"/>
            <a:ext cx="4308185" cy="346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Entre todos, aparte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de las historias que ya han sido definidas como mínimo producto viable (primer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), 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agrupan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el resto de historias de usuario para los siguientes </a:t>
            </a:r>
            <a:r>
              <a:rPr lang="es-ES" sz="1400" dirty="0" err="1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releases</a:t>
            </a:r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 Estos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pueden ser identificados con </a:t>
            </a:r>
            <a:r>
              <a:rPr lang="es-ES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stickers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diferentes colores o con otra convención que sea aceptada por el grupo. 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deben tener en cuenta que el orden y el alcance de los </a:t>
            </a:r>
            <a:r>
              <a:rPr lang="es-ES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releases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está determinado por el valor incremental que se genera en cada uno de ellos; el primer </a:t>
            </a:r>
            <a:r>
              <a:rPr lang="es-ES" sz="1400" i="1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</a:t>
            </a:r>
            <a:r>
              <a:rPr lang="es-ES" sz="1400" i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genera más valor y los siguientes generan menos valor</a:t>
            </a:r>
            <a:r>
              <a:rPr lang="es-ES" sz="1400" i="1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15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 partir de esta información se construye el </a:t>
            </a:r>
            <a:r>
              <a:rPr lang="es-CO" sz="1400" dirty="0" err="1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Product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</a:t>
            </a:r>
            <a:r>
              <a:rPr lang="es-CO" sz="1400" dirty="0" err="1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</a:t>
            </a: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Candara" panose="020E0502030303020204" pitchFamily="34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5609229" y="5282287"/>
            <a:ext cx="6096000" cy="7838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 </a:t>
            </a:r>
            <a:endParaRPr lang="es-CO" sz="1400" dirty="0" smtClean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Cartelera Mapa de historias de usuario con los </a:t>
            </a:r>
            <a:r>
              <a:rPr lang="es-CO" sz="1400" dirty="0" err="1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releases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identificados </a:t>
            </a:r>
            <a:r>
              <a:rPr lang="es-CO" sz="1400" dirty="0" err="1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Backlog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de producto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t="13496" r="8663"/>
          <a:stretch/>
        </p:blipFill>
        <p:spPr bwMode="auto">
          <a:xfrm>
            <a:off x="6469039" y="1699485"/>
            <a:ext cx="4585648" cy="329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3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Reflexión 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final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8282582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19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n para finish png cartoon"/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8" r="15709" b="11639"/>
          <a:stretch/>
        </p:blipFill>
        <p:spPr bwMode="auto">
          <a:xfrm>
            <a:off x="9225809" y="1962300"/>
            <a:ext cx="2966191" cy="41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93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 smtClean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Reflexión 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final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409190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16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/>
          <p:cNvSpPr/>
          <p:nvPr/>
        </p:nvSpPr>
        <p:spPr>
          <a:xfrm>
            <a:off x="808394" y="2632659"/>
            <a:ext cx="6096000" cy="14754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Todos los participantes reflexionan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acerca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de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lo que se ha logrado en este taller de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 Luego, cada uno 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escribe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una frase que resuma esta reflexión y su nombre</a:t>
            </a:r>
            <a:r>
              <a:rPr lang="es-CO" sz="14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endParaRPr lang="es-CO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Cada participante comparte la frase con los demás participantes y la pega en la cartelera</a:t>
            </a:r>
            <a:endParaRPr lang="es-CO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Imagen relacionad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9"/>
          <a:stretch/>
        </p:blipFill>
        <p:spPr bwMode="auto">
          <a:xfrm>
            <a:off x="8070608" y="1928639"/>
            <a:ext cx="3003367" cy="300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n para team success carto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4F4F6"/>
              </a:clrFrom>
              <a:clrTo>
                <a:srgbClr val="F4F4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84" y="3739708"/>
            <a:ext cx="4410502" cy="29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488228" y="5069921"/>
            <a:ext cx="4168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2800" b="1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Ahora… ¡Manos a la obra!</a:t>
            </a:r>
            <a:endParaRPr lang="es-CO" sz="2800" b="1" dirty="0"/>
          </a:p>
        </p:txBody>
      </p:sp>
    </p:spTree>
    <p:extLst>
      <p:ext uri="{BB962C8B-B14F-4D97-AF65-F5344CB8AC3E}">
        <p14:creationId xmlns:p14="http://schemas.microsoft.com/office/powerpoint/2010/main" val="73955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En la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758331" y="5999416"/>
            <a:ext cx="9446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xxxxxxxxx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800100" lvl="1" indent="-342900">
              <a:buAutoNum type="arabicPeriod"/>
            </a:pP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266E1E50-0728-4303-9C87-1AECB1A24B27}"/>
              </a:ext>
            </a:extLst>
          </p:cNvPr>
          <p:cNvGrpSpPr/>
          <p:nvPr/>
        </p:nvGrpSpPr>
        <p:grpSpPr>
          <a:xfrm>
            <a:off x="506040" y="1533574"/>
            <a:ext cx="2813544" cy="764655"/>
            <a:chOff x="923706" y="1883352"/>
            <a:chExt cx="2670151" cy="764655"/>
          </a:xfrm>
        </p:grpSpPr>
        <p:sp>
          <p:nvSpPr>
            <p:cNvPr id="7" name="Redondear rectángulo de esquina sencilla 4">
              <a:extLst>
                <a:ext uri="{FF2B5EF4-FFF2-40B4-BE49-F238E27FC236}">
                  <a16:creationId xmlns:a16="http://schemas.microsoft.com/office/drawing/2014/main" id="{5159601C-554E-42FD-B1A4-02F607B58991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ED15928-E36F-42B9-8C83-2BD48D6C9B89}"/>
                </a:ext>
              </a:extLst>
            </p:cNvPr>
            <p:cNvSpPr txBox="1"/>
            <p:nvPr/>
          </p:nvSpPr>
          <p:spPr>
            <a:xfrm>
              <a:off x="1854634" y="1896152"/>
              <a:ext cx="1739223" cy="739058"/>
            </a:xfrm>
            <a:prstGeom prst="rect">
              <a:avLst/>
            </a:prstGeom>
            <a:noFill/>
            <a:ln>
              <a:solidFill>
                <a:srgbClr val="AD198D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Impact</a:t>
              </a:r>
              <a:r>
                <a:rPr lang="es-ES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ES" dirty="0" err="1">
                  <a:solidFill>
                    <a:schemeClr val="accent1">
                      <a:lumMod val="75000"/>
                    </a:schemeClr>
                  </a:solidFill>
                </a:rPr>
                <a:t>Mapping</a:t>
              </a:r>
              <a:endParaRPr lang="es-E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55A46C92-D89F-42B7-B8DC-1721E02E2B38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00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Resultado de imagen para impact mapping ejemplo">
            <a:extLst>
              <a:ext uri="{FF2B5EF4-FFF2-40B4-BE49-F238E27FC236}">
                <a16:creationId xmlns:a16="http://schemas.microsoft.com/office/drawing/2014/main" id="{F88C7584-5039-4F89-AE81-806E89E70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2740742"/>
            <a:ext cx="8682959" cy="3010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87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Marco de metodología Ágil: 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B89664-36F8-4D8B-A08F-FC77A89C3019}"/>
              </a:ext>
            </a:extLst>
          </p:cNvPr>
          <p:cNvSpPr txBox="1"/>
          <p:nvPr/>
        </p:nvSpPr>
        <p:spPr>
          <a:xfrm>
            <a:off x="478560" y="1524000"/>
            <a:ext cx="10979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El marco de la metodología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Agil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, consta de 2 macroprocesos, los cuales están basados en Scrum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Agil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y SAFE y son procesos evolutivos enfocados a garantizar  que los entregables generen valor a la organización.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11CCA-9202-4152-835A-EBF1A3278DB1}"/>
              </a:ext>
            </a:extLst>
          </p:cNvPr>
          <p:cNvSpPr txBox="1"/>
          <p:nvPr/>
        </p:nvSpPr>
        <p:spPr>
          <a:xfrm>
            <a:off x="478560" y="2272145"/>
            <a:ext cx="443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Inception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Project 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Increment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(PI)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965FC12-36BB-48F8-ABA5-E9AECD7C4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05" y="2170331"/>
            <a:ext cx="54578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59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09" y="645624"/>
            <a:ext cx="10661651" cy="560997"/>
          </a:xfrm>
        </p:spPr>
        <p:txBody>
          <a:bodyPr>
            <a:normAutofit fontScale="90000"/>
          </a:bodyPr>
          <a:lstStyle/>
          <a:p>
            <a:r>
              <a:rPr lang="es-ES" b="1" dirty="0">
                <a:solidFill>
                  <a:srgbClr val="AD198D"/>
                </a:solidFill>
              </a:rPr>
              <a:t>Marco de metodología Ágil: 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rgbClr val="AD198D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962E8E1-1D89-4A65-8552-22A60A9C2F8B}"/>
              </a:ext>
            </a:extLst>
          </p:cNvPr>
          <p:cNvSpPr txBox="1"/>
          <p:nvPr/>
        </p:nvSpPr>
        <p:spPr>
          <a:xfrm>
            <a:off x="405533" y="1163649"/>
            <a:ext cx="11453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OBJETIVO: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buscar la sinergia entre las áreas que participan en la construcción y operación de un nuevo producto.</a:t>
            </a:r>
          </a:p>
          <a:p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Presentación del 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product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Ownner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Conocer la propuesta de Valor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 Sincronización de expectativas: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permite complementar la propuesta de valor desde las áreas de apoyo y crear una lista de lo que incluye o no el producto.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Metodología: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Dar a conocer los pasos de la metodología, definir el proceso de desarrollo y explicar el concepto de MVP.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1">
                    <a:lumMod val="75000"/>
                  </a:schemeClr>
                </a:solidFill>
              </a:rPr>
              <a:t>Arquitectua</a:t>
            </a: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 Base: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define  la arquitectura sobre la cual debe construirse las el MVP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Creación de historias de usuario: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definir los requerimientos funcionales  y no funcionales que harán parte del MVP</a:t>
            </a:r>
            <a:endParaRPr lang="es-E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>Mapas de Impacto: 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Definir los pre-</a:t>
            </a:r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rrequisitos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y las interdependencias que pueden afectar el MVP</a:t>
            </a: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80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s-ES" b="1" dirty="0">
                <a:solidFill>
                  <a:schemeClr val="accent1">
                    <a:lumMod val="75000"/>
                  </a:schemeClr>
                </a:solidFill>
              </a:rPr>
            </a:br>
            <a:endParaRPr lang="es-CO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ítulo 3">
            <a:extLst>
              <a:ext uri="{FF2B5EF4-FFF2-40B4-BE49-F238E27FC236}">
                <a16:creationId xmlns:a16="http://schemas.microsoft.com/office/drawing/2014/main" id="{77D67B79-327A-4DCE-A6AE-FFE2552753AF}"/>
              </a:ext>
            </a:extLst>
          </p:cNvPr>
          <p:cNvSpPr txBox="1">
            <a:spLocks/>
          </p:cNvSpPr>
          <p:nvPr/>
        </p:nvSpPr>
        <p:spPr>
          <a:xfrm>
            <a:off x="332509" y="645624"/>
            <a:ext cx="10661651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</a:rPr>
              <a:t>Marco de metodología Ágil:  </a:t>
            </a:r>
            <a:r>
              <a:rPr lang="es-ES" b="1" dirty="0" err="1">
                <a:solidFill>
                  <a:srgbClr val="AD198D"/>
                </a:solidFill>
              </a:rPr>
              <a:t>Inception</a:t>
            </a:r>
            <a:endParaRPr lang="es-CO" b="1" dirty="0">
              <a:solidFill>
                <a:srgbClr val="AD198D"/>
              </a:solidFill>
            </a:endParaRPr>
          </a:p>
        </p:txBody>
      </p:sp>
      <p:pic>
        <p:nvPicPr>
          <p:cNvPr id="63" name="Imagen 62">
            <a:extLst>
              <a:ext uri="{FF2B5EF4-FFF2-40B4-BE49-F238E27FC236}">
                <a16:creationId xmlns:a16="http://schemas.microsoft.com/office/drawing/2014/main" id="{167D8DE5-1C87-436D-AC76-8BB82D1E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6" y="1291212"/>
            <a:ext cx="106108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48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9669" y="2002974"/>
            <a:ext cx="2656113" cy="75764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733" dirty="0">
                <a:solidFill>
                  <a:srgbClr val="26478D"/>
                </a:solidFill>
              </a:rPr>
              <a:t>Gracias</a:t>
            </a:r>
            <a:r>
              <a:rPr lang="es-CO" sz="4267" dirty="0">
                <a:solidFill>
                  <a:srgbClr val="26478D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275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D8F2F4D8-D953-4604-BA63-CFAFEFBB11E3}"/>
              </a:ext>
            </a:extLst>
          </p:cNvPr>
          <p:cNvSpPr txBox="1"/>
          <p:nvPr/>
        </p:nvSpPr>
        <p:spPr>
          <a:xfrm>
            <a:off x="1450220" y="1533122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CO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Mapa</a:t>
            </a:r>
            <a:r>
              <a:rPr lang="es-CO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s-CO" dirty="0" err="1">
                <a:solidFill>
                  <a:schemeClr val="accent1">
                    <a:lumMod val="75000"/>
                  </a:schemeClr>
                </a:solidFill>
              </a:rPr>
              <a:t>Stakeholders</a:t>
            </a:r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87C19EC-012D-440F-8FFF-EBC6202B91B9}"/>
              </a:ext>
            </a:extLst>
          </p:cNvPr>
          <p:cNvSpPr/>
          <p:nvPr/>
        </p:nvSpPr>
        <p:spPr>
          <a:xfrm>
            <a:off x="821608" y="2695575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C82505A-C741-4787-816A-AD4CE9F1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52" y="726816"/>
            <a:ext cx="9445616" cy="560997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2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2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2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upo 27">
            <a:extLst>
              <a:ext uri="{FF2B5EF4-FFF2-40B4-BE49-F238E27FC236}">
                <a16:creationId xmlns:a16="http://schemas.microsoft.com/office/drawing/2014/main" id="{8BFF824D-358D-4BFB-9556-09C4F533BFB0}"/>
              </a:ext>
            </a:extLst>
          </p:cNvPr>
          <p:cNvGrpSpPr/>
          <p:nvPr/>
        </p:nvGrpSpPr>
        <p:grpSpPr>
          <a:xfrm>
            <a:off x="506040" y="1533574"/>
            <a:ext cx="947706" cy="764655"/>
            <a:chOff x="923706" y="1883352"/>
            <a:chExt cx="947706" cy="764655"/>
          </a:xfrm>
        </p:grpSpPr>
        <p:sp>
          <p:nvSpPr>
            <p:cNvPr id="13" name="Redondear rectángulo de esquina sencilla 4">
              <a:extLst>
                <a:ext uri="{FF2B5EF4-FFF2-40B4-BE49-F238E27FC236}">
                  <a16:creationId xmlns:a16="http://schemas.microsoft.com/office/drawing/2014/main" id="{3E7FA0CC-0BC3-4078-B232-C5016090C2DC}"/>
                </a:ext>
              </a:extLst>
            </p:cNvPr>
            <p:cNvSpPr/>
            <p:nvPr/>
          </p:nvSpPr>
          <p:spPr>
            <a:xfrm rot="10800000">
              <a:off x="923706" y="1883352"/>
              <a:ext cx="947706" cy="751857"/>
            </a:xfrm>
            <a:custGeom>
              <a:avLst/>
              <a:gdLst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4770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24846 w 947706"/>
                <a:gd name="connsiteY3" fmla="*/ 77636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183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293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01986 w 947706"/>
                <a:gd name="connsiteY3" fmla="*/ 7687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76366"/>
                <a:gd name="connsiteX1" fmla="*/ 843709 w 947706"/>
                <a:gd name="connsiteY1" fmla="*/ 0 h 776366"/>
                <a:gd name="connsiteX2" fmla="*/ 947706 w 947706"/>
                <a:gd name="connsiteY2" fmla="*/ 116697 h 776366"/>
                <a:gd name="connsiteX3" fmla="*/ 940086 w 947706"/>
                <a:gd name="connsiteY3" fmla="*/ 743346 h 776366"/>
                <a:gd name="connsiteX4" fmla="*/ 0 w 947706"/>
                <a:gd name="connsiteY4" fmla="*/ 776366 h 776366"/>
                <a:gd name="connsiteX5" fmla="*/ 0 w 947706"/>
                <a:gd name="connsiteY5" fmla="*/ 0 h 776366"/>
                <a:gd name="connsiteX0" fmla="*/ 0 w 947706"/>
                <a:gd name="connsiteY0" fmla="*/ 0 h 790909"/>
                <a:gd name="connsiteX1" fmla="*/ 843709 w 947706"/>
                <a:gd name="connsiteY1" fmla="*/ 0 h 790909"/>
                <a:gd name="connsiteX2" fmla="*/ 947706 w 947706"/>
                <a:gd name="connsiteY2" fmla="*/ 116697 h 790909"/>
                <a:gd name="connsiteX3" fmla="*/ 921036 w 947706"/>
                <a:gd name="connsiteY3" fmla="*/ 790909 h 790909"/>
                <a:gd name="connsiteX4" fmla="*/ 0 w 947706"/>
                <a:gd name="connsiteY4" fmla="*/ 776366 h 790909"/>
                <a:gd name="connsiteX5" fmla="*/ 0 w 947706"/>
                <a:gd name="connsiteY5" fmla="*/ 0 h 790909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776366 h 804498"/>
                <a:gd name="connsiteX5" fmla="*/ 0 w 947706"/>
                <a:gd name="connsiteY5" fmla="*/ 0 h 804498"/>
                <a:gd name="connsiteX0" fmla="*/ 0 w 947706"/>
                <a:gd name="connsiteY0" fmla="*/ 0 h 804498"/>
                <a:gd name="connsiteX1" fmla="*/ 843709 w 947706"/>
                <a:gd name="connsiteY1" fmla="*/ 0 h 804498"/>
                <a:gd name="connsiteX2" fmla="*/ 947706 w 947706"/>
                <a:gd name="connsiteY2" fmla="*/ 116697 h 804498"/>
                <a:gd name="connsiteX3" fmla="*/ 946436 w 947706"/>
                <a:gd name="connsiteY3" fmla="*/ 804498 h 804498"/>
                <a:gd name="connsiteX4" fmla="*/ 0 w 947706"/>
                <a:gd name="connsiteY4" fmla="*/ 803545 h 804498"/>
                <a:gd name="connsiteX5" fmla="*/ 0 w 947706"/>
                <a:gd name="connsiteY5" fmla="*/ 0 h 80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7706" h="804498">
                  <a:moveTo>
                    <a:pt x="0" y="0"/>
                  </a:moveTo>
                  <a:lnTo>
                    <a:pt x="843709" y="0"/>
                  </a:lnTo>
                  <a:cubicBezTo>
                    <a:pt x="915173" y="0"/>
                    <a:pt x="947706" y="45233"/>
                    <a:pt x="947706" y="116697"/>
                  </a:cubicBezTo>
                  <a:cubicBezTo>
                    <a:pt x="947283" y="345964"/>
                    <a:pt x="946859" y="575231"/>
                    <a:pt x="946436" y="804498"/>
                  </a:cubicBezTo>
                  <a:lnTo>
                    <a:pt x="0" y="80354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74F596A-B58E-468C-84D7-A1893803FDC7}"/>
                </a:ext>
              </a:extLst>
            </p:cNvPr>
            <p:cNvSpPr txBox="1"/>
            <p:nvPr/>
          </p:nvSpPr>
          <p:spPr>
            <a:xfrm>
              <a:off x="923706" y="1896151"/>
              <a:ext cx="947705" cy="75185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s-CO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s-CO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31EEC1E-47FF-4028-8578-A72FA5CC0635}"/>
              </a:ext>
            </a:extLst>
          </p:cNvPr>
          <p:cNvSpPr/>
          <p:nvPr/>
        </p:nvSpPr>
        <p:spPr>
          <a:xfrm>
            <a:off x="857604" y="3161276"/>
            <a:ext cx="29479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¿Quiénes son los Stakeholders?</a:t>
            </a: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</a:t>
            </a:r>
            <a:r>
              <a:rPr lang="es-CO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 refieren a todas las partes que puedan o no verse afectada por la iniciativa.</a:t>
            </a:r>
          </a:p>
          <a:p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pueden ser internos (colaboradores, gerentes, inversores, etc.) o externos (clientes, proveedores, distribuidores, gobierno, sociedad, etc.).</a:t>
            </a:r>
            <a:endParaRPr lang="es-CO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A72A4A1-392E-4C53-BC25-CAE48EE194FB}"/>
              </a:ext>
            </a:extLst>
          </p:cNvPr>
          <p:cNvSpPr/>
          <p:nvPr/>
        </p:nvSpPr>
        <p:spPr>
          <a:xfrm>
            <a:off x="8682995" y="2036619"/>
            <a:ext cx="2258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marlonmelara.com/wp-content/uploads/2017/11/STAKEHOLDER-MAP-ONION.png">
            <a:extLst>
              <a:ext uri="{FF2B5EF4-FFF2-40B4-BE49-F238E27FC236}">
                <a16:creationId xmlns:a16="http://schemas.microsoft.com/office/drawing/2014/main" id="{577E3CBB-15D0-4CBD-87C4-C7D6C303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44" y="1909503"/>
            <a:ext cx="4766951" cy="397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B0F75D1-A205-4AEE-A3B3-FB4B647413D2}"/>
              </a:ext>
            </a:extLst>
          </p:cNvPr>
          <p:cNvCxnSpPr>
            <a:cxnSpLocks/>
          </p:cNvCxnSpPr>
          <p:nvPr/>
        </p:nvCxnSpPr>
        <p:spPr>
          <a:xfrm flipH="1" flipV="1">
            <a:off x="4344450" y="2376103"/>
            <a:ext cx="24185" cy="410089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n 35">
            <a:extLst>
              <a:ext uri="{FF2B5EF4-FFF2-40B4-BE49-F238E27FC236}">
                <a16:creationId xmlns:a16="http://schemas.microsoft.com/office/drawing/2014/main" id="{88AA880A-5499-452E-A8A4-56048CBD239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D198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43" y="5148701"/>
            <a:ext cx="949577" cy="949577"/>
          </a:xfrm>
          <a:prstGeom prst="rect">
            <a:avLst/>
          </a:prstGeom>
        </p:spPr>
      </p:pic>
      <p:sp>
        <p:nvSpPr>
          <p:cNvPr id="37" name="Llamada rectangular redondeada 15">
            <a:extLst>
              <a:ext uri="{FF2B5EF4-FFF2-40B4-BE49-F238E27FC236}">
                <a16:creationId xmlns:a16="http://schemas.microsoft.com/office/drawing/2014/main" id="{B09BF985-36F0-46AE-8B7D-54A77ADD661C}"/>
              </a:ext>
            </a:extLst>
          </p:cNvPr>
          <p:cNvSpPr/>
          <p:nvPr/>
        </p:nvSpPr>
        <p:spPr>
          <a:xfrm>
            <a:off x="9374995" y="1909502"/>
            <a:ext cx="2578879" cy="2891096"/>
          </a:xfrm>
          <a:prstGeom prst="wedgeRoundRectCallout">
            <a:avLst>
              <a:gd name="adj1" fmla="val 14399"/>
              <a:gd name="adj2" fmla="val 58425"/>
              <a:gd name="adj3" fmla="val 16667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El objetivo es mapear “quién es quién” en nuestro sector, identificando los posibles grupos de interés y de poder, para poder analizar cómo pueden influir en nuestro proyecto, cómo se relacionan (nos relacionamos) entre sí, o determinar el grado influencia entre todos. Pero lo verdaderamente interesante es poder establecer una </a:t>
            </a:r>
            <a:r>
              <a:rPr lang="es-ES" sz="1200" b="1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conexión o relación estratégica</a:t>
            </a:r>
            <a:r>
              <a:rPr lang="es-ES" sz="1200" dirty="0">
                <a:solidFill>
                  <a:schemeClr val="tx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 con cada uno de ellos</a:t>
            </a:r>
            <a:r>
              <a:rPr lang="es-ES" sz="1200" dirty="0">
                <a:latin typeface="Candara" panose="020E0502030303020204" pitchFamily="34" charset="0"/>
                <a:cs typeface="Arial" panose="020B0604020202020204" pitchFamily="34" charset="0"/>
              </a:rPr>
              <a:t>.</a:t>
            </a:r>
            <a:endParaRPr lang="es-CO" sz="1200" dirty="0">
              <a:solidFill>
                <a:schemeClr val="tx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2965CA7-844C-4D77-A526-28B1EAB7EE95}"/>
              </a:ext>
            </a:extLst>
          </p:cNvPr>
          <p:cNvSpPr txBox="1"/>
          <p:nvPr/>
        </p:nvSpPr>
        <p:spPr>
          <a:xfrm>
            <a:off x="6353176" y="3714752"/>
            <a:ext cx="12954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Interno</a:t>
            </a:r>
            <a:endParaRPr lang="es-CO" dirty="0"/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829086BA-3E54-4098-9C25-483C483DA224}"/>
              </a:ext>
            </a:extLst>
          </p:cNvPr>
          <p:cNvSpPr/>
          <p:nvPr/>
        </p:nvSpPr>
        <p:spPr>
          <a:xfrm>
            <a:off x="5520110" y="5924082"/>
            <a:ext cx="3276600" cy="679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Candara" panose="020E0502030303020204" pitchFamily="34" charset="0"/>
              </a:rPr>
              <a:t>Marca a los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imprescindibles</a:t>
            </a:r>
            <a:endParaRPr lang="es-CO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0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0BD56D75-7826-480B-804F-099360242763}"/>
              </a:ext>
            </a:extLst>
          </p:cNvPr>
          <p:cNvSpPr txBox="1"/>
          <p:nvPr/>
        </p:nvSpPr>
        <p:spPr>
          <a:xfrm>
            <a:off x="1867886" y="1889299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ES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Reunir a todas las personas necesarias 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923706" y="1883352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923706" y="1896151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AD5C4E5-A275-480D-8D2A-9651D3CD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19" y="3082357"/>
            <a:ext cx="2656839" cy="265683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B00850EE-866C-4A3B-82DB-30C2F42DE755}"/>
              </a:ext>
            </a:extLst>
          </p:cNvPr>
          <p:cNvSpPr/>
          <p:nvPr/>
        </p:nvSpPr>
        <p:spPr>
          <a:xfrm>
            <a:off x="1415853" y="2850874"/>
            <a:ext cx="3019899" cy="3505199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algn="ctr" defTabSz="76194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500">
              <a:solidFill>
                <a:prstClr val="white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4EBC1B6-3DF1-4D37-B509-B948ECCF8925}"/>
              </a:ext>
            </a:extLst>
          </p:cNvPr>
          <p:cNvSpPr/>
          <p:nvPr/>
        </p:nvSpPr>
        <p:spPr>
          <a:xfrm>
            <a:off x="1415853" y="3082357"/>
            <a:ext cx="30198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Agenda la reunión</a:t>
            </a:r>
          </a:p>
          <a:p>
            <a:endParaRPr lang="es-ES" sz="1400" b="1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Agéndala con un tiempo considerable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Reserva el espacio adecuado</a:t>
            </a:r>
          </a:p>
          <a:p>
            <a:endParaRPr lang="es-ES" sz="14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Define un cuórum mínimo de asistencia, priorizando primero a los </a:t>
            </a:r>
            <a:r>
              <a:rPr lang="es-ES" sz="1400" dirty="0" err="1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stakeholders</a:t>
            </a:r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 imprescindibles</a:t>
            </a:r>
          </a:p>
          <a:p>
            <a:pPr lvl="1"/>
            <a:r>
              <a:rPr lang="es-ES" sz="1400" dirty="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(100% Imprescindibles, 20% los internos, 10%  Externos)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41D9F9A-90B0-4B0F-BD50-0AD12027F5FA}"/>
              </a:ext>
            </a:extLst>
          </p:cNvPr>
          <p:cNvSpPr/>
          <p:nvPr/>
        </p:nvSpPr>
        <p:spPr>
          <a:xfrm>
            <a:off x="7949925" y="3332002"/>
            <a:ext cx="3655378" cy="215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0"/>
              </a:spcAft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Se sugiere atiendan representantes de las siguientes áreas de la organización: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Negocio (incluyendo al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Product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s-CO" sz="1400" i="1" dirty="0" err="1">
                <a:latin typeface="Candara" panose="020E0502030303020204" pitchFamily="34" charset="0"/>
                <a:cs typeface="Arial" panose="020B0604020202020204" pitchFamily="34" charset="0"/>
              </a:rPr>
              <a:t>Owner</a:t>
            </a: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)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Arquitectura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Proyectos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Desarrollo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Calidad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Infraestructura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i="1" dirty="0">
                <a:latin typeface="Candara" panose="020E0502030303020204" pitchFamily="34" charset="0"/>
                <a:cs typeface="Arial" panose="020B0604020202020204" pitchFamily="34" charset="0"/>
              </a:rPr>
              <a:t>Diseño - Experiencia de usuario</a:t>
            </a:r>
            <a:endParaRPr lang="es-419" sz="1400" i="1" dirty="0"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7EAF46FC-B9AA-46C0-B48F-09E3E037B32B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40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40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40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9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A05E3064-FACF-4321-A4EA-23296699D3D7}"/>
              </a:ext>
            </a:extLst>
          </p:cNvPr>
          <p:cNvSpPr txBox="1"/>
          <p:nvPr/>
        </p:nvSpPr>
        <p:spPr>
          <a:xfrm>
            <a:off x="1682357" y="1697768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Preparar el kit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endParaRPr lang="es-419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738177" y="1697823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738177" y="1710622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ateriales escolares caricaturas">
            <a:extLst>
              <a:ext uri="{FF2B5EF4-FFF2-40B4-BE49-F238E27FC236}">
                <a16:creationId xmlns:a16="http://schemas.microsoft.com/office/drawing/2014/main" id="{7905E063-E7E3-4CD6-82EC-B79F0124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362" y="2714988"/>
            <a:ext cx="3226770" cy="300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BC84FD0-0B8B-4C44-B9C8-BDE120A3F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787591"/>
              </p:ext>
            </p:extLst>
          </p:nvPr>
        </p:nvGraphicFramePr>
        <p:xfrm>
          <a:off x="923705" y="2501781"/>
          <a:ext cx="6214073" cy="4203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¿Cómo preparar una </a:t>
            </a:r>
            <a:r>
              <a:rPr lang="es-ES" sz="3600" b="1" dirty="0" err="1">
                <a:solidFill>
                  <a:srgbClr val="AD198D"/>
                </a:solidFill>
                <a:latin typeface="Candara" panose="020E0502030303020204" pitchFamily="34" charset="0"/>
              </a:rPr>
              <a:t>Inception</a:t>
            </a:r>
            <a:r>
              <a:rPr lang="es-ES" sz="3600" b="1" dirty="0">
                <a:solidFill>
                  <a:srgbClr val="AD198D"/>
                </a:solidFill>
                <a:latin typeface="Candara" panose="020E0502030303020204" pitchFamily="34" charset="0"/>
              </a:rPr>
              <a:t>?</a:t>
            </a:r>
            <a:endParaRPr lang="es-CO" sz="3600" b="1" dirty="0">
              <a:solidFill>
                <a:srgbClr val="AD198D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012394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Image result for start sign">
            <a:extLst>
              <a:ext uri="{FF2B5EF4-FFF2-40B4-BE49-F238E27FC236}">
                <a16:creationId xmlns:a16="http://schemas.microsoft.com/office/drawing/2014/main" id="{990BB565-8F46-4388-9FE4-1F07ED1A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96" y="2439085"/>
            <a:ext cx="2667510" cy="335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DC0EAD67-2A09-4CAF-BA82-E08C30F4BC8E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5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>
            <a:extLst>
              <a:ext uri="{FF2B5EF4-FFF2-40B4-BE49-F238E27FC236}">
                <a16:creationId xmlns:a16="http://schemas.microsoft.com/office/drawing/2014/main" id="{82FF9292-0BBE-4242-85A6-75FFC15C52D6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Explicación del proceso de </a:t>
            </a:r>
            <a:r>
              <a:rPr lang="es-419" dirty="0" err="1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Inception</a:t>
            </a:r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 Agile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5989" y="37406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AF17D7-5A7C-44B1-9643-B82B9F5D0D0E}"/>
              </a:ext>
            </a:extLst>
          </p:cNvPr>
          <p:cNvSpPr/>
          <p:nvPr/>
        </p:nvSpPr>
        <p:spPr>
          <a:xfrm>
            <a:off x="846548" y="2590446"/>
            <a:ext cx="49782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Enmarcamos el proceso de </a:t>
            </a:r>
            <a:r>
              <a:rPr lang="es-CO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Inception</a:t>
            </a:r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 Agile en los siguientes once pasos: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9551E3F-7F5E-422A-AE89-A7FBB0F6823A}"/>
              </a:ext>
            </a:extLst>
          </p:cNvPr>
          <p:cNvSpPr/>
          <p:nvPr/>
        </p:nvSpPr>
        <p:spPr>
          <a:xfrm>
            <a:off x="6819525" y="2461797"/>
            <a:ext cx="3900084" cy="279357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02C4053-25B7-4428-A800-BB92E0AEBDEF}"/>
              </a:ext>
            </a:extLst>
          </p:cNvPr>
          <p:cNvSpPr/>
          <p:nvPr/>
        </p:nvSpPr>
        <p:spPr>
          <a:xfrm>
            <a:off x="6819525" y="2393557"/>
            <a:ext cx="3900084" cy="481517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F08BE4E-4B27-4E76-8257-DD65723DCD33}"/>
              </a:ext>
            </a:extLst>
          </p:cNvPr>
          <p:cNvCxnSpPr>
            <a:cxnSpLocks/>
            <a:stCxn id="21" idx="0"/>
          </p:cNvCxnSpPr>
          <p:nvPr/>
        </p:nvCxnSpPr>
        <p:spPr>
          <a:xfrm>
            <a:off x="8769567" y="2393557"/>
            <a:ext cx="0" cy="113040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13E12E91-E3A5-47F0-B38B-891F0B68649D}"/>
              </a:ext>
            </a:extLst>
          </p:cNvPr>
          <p:cNvSpPr/>
          <p:nvPr/>
        </p:nvSpPr>
        <p:spPr>
          <a:xfrm>
            <a:off x="8189102" y="3299174"/>
            <a:ext cx="1160925" cy="125895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 dirty="0">
              <a:latin typeface="Candara" panose="020E0502030303020204" pitchFamily="34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A693A59-BBFF-4990-BA43-C06A512CCA3E}"/>
              </a:ext>
            </a:extLst>
          </p:cNvPr>
          <p:cNvCxnSpPr>
            <a:cxnSpLocks/>
          </p:cNvCxnSpPr>
          <p:nvPr/>
        </p:nvCxnSpPr>
        <p:spPr>
          <a:xfrm>
            <a:off x="8771534" y="4564282"/>
            <a:ext cx="1" cy="62285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2AD1CB1-74E9-46E6-86D7-4E5D50076F25}"/>
              </a:ext>
            </a:extLst>
          </p:cNvPr>
          <p:cNvSpPr txBox="1"/>
          <p:nvPr/>
        </p:nvSpPr>
        <p:spPr>
          <a:xfrm>
            <a:off x="8383278" y="3354681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Doing</a:t>
            </a:r>
          </a:p>
        </p:txBody>
      </p:sp>
      <p:cxnSp>
        <p:nvCxnSpPr>
          <p:cNvPr id="6145" name="Conector recto 6144">
            <a:extLst>
              <a:ext uri="{FF2B5EF4-FFF2-40B4-BE49-F238E27FC236}">
                <a16:creationId xmlns:a16="http://schemas.microsoft.com/office/drawing/2014/main" id="{98761C40-D245-4F2F-B19E-4EB060C7B089}"/>
              </a:ext>
            </a:extLst>
          </p:cNvPr>
          <p:cNvCxnSpPr>
            <a:cxnSpLocks/>
          </p:cNvCxnSpPr>
          <p:nvPr/>
        </p:nvCxnSpPr>
        <p:spPr>
          <a:xfrm>
            <a:off x="8189102" y="3716618"/>
            <a:ext cx="11609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115EA8E-5E2B-4427-99C5-22356F3C833B}"/>
              </a:ext>
            </a:extLst>
          </p:cNvPr>
          <p:cNvSpPr txBox="1"/>
          <p:nvPr/>
        </p:nvSpPr>
        <p:spPr>
          <a:xfrm>
            <a:off x="7408261" y="2487004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To Do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B9568F4-A11F-476C-A288-4E95CF5004FF}"/>
              </a:ext>
            </a:extLst>
          </p:cNvPr>
          <p:cNvSpPr txBox="1"/>
          <p:nvPr/>
        </p:nvSpPr>
        <p:spPr>
          <a:xfrm>
            <a:off x="9423615" y="2469815"/>
            <a:ext cx="772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600" b="1" dirty="0">
                <a:latin typeface="Candara" panose="020E0502030303020204" pitchFamily="34" charset="0"/>
              </a:rPr>
              <a:t>Done</a:t>
            </a:r>
          </a:p>
        </p:txBody>
      </p:sp>
      <p:pic>
        <p:nvPicPr>
          <p:cNvPr id="6147" name="Imagen 6146">
            <a:extLst>
              <a:ext uri="{FF2B5EF4-FFF2-40B4-BE49-F238E27FC236}">
                <a16:creationId xmlns:a16="http://schemas.microsoft.com/office/drawing/2014/main" id="{00335E06-5371-4519-93DC-7399D362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4603" y="3271908"/>
            <a:ext cx="1724025" cy="1276350"/>
          </a:xfrm>
          <a:prstGeom prst="rect">
            <a:avLst/>
          </a:prstGeom>
        </p:spPr>
      </p:pic>
      <p:pic>
        <p:nvPicPr>
          <p:cNvPr id="6149" name="Imagen 6148">
            <a:extLst>
              <a:ext uri="{FF2B5EF4-FFF2-40B4-BE49-F238E27FC236}">
                <a16:creationId xmlns:a16="http://schemas.microsoft.com/office/drawing/2014/main" id="{7BDFDDB7-E037-4E6E-8491-234EBE05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9267" y="3194694"/>
            <a:ext cx="600075" cy="1704975"/>
          </a:xfrm>
          <a:prstGeom prst="rect">
            <a:avLst/>
          </a:prstGeom>
        </p:spPr>
      </p:pic>
      <p:sp>
        <p:nvSpPr>
          <p:cNvPr id="43" name="Rectángulo 42">
            <a:extLst>
              <a:ext uri="{FF2B5EF4-FFF2-40B4-BE49-F238E27FC236}">
                <a16:creationId xmlns:a16="http://schemas.microsoft.com/office/drawing/2014/main" id="{8FBE6219-E686-4FE8-8EA8-EF009550D8A3}"/>
              </a:ext>
            </a:extLst>
          </p:cNvPr>
          <p:cNvSpPr/>
          <p:nvPr/>
        </p:nvSpPr>
        <p:spPr>
          <a:xfrm>
            <a:off x="6686379" y="2005487"/>
            <a:ext cx="423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del taller en Tablero Kanban:</a:t>
            </a:r>
            <a:endParaRPr lang="es-419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92B649C0-B116-434E-8645-CB2D6CB346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2016" y="3134763"/>
            <a:ext cx="4831080" cy="2985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Rectángulo 6149">
            <a:extLst>
              <a:ext uri="{FF2B5EF4-FFF2-40B4-BE49-F238E27FC236}">
                <a16:creationId xmlns:a16="http://schemas.microsoft.com/office/drawing/2014/main" id="{A041DEA6-A2C7-4CB3-B2CA-879E47B3B883}"/>
              </a:ext>
            </a:extLst>
          </p:cNvPr>
          <p:cNvSpPr/>
          <p:nvPr/>
        </p:nvSpPr>
        <p:spPr>
          <a:xfrm>
            <a:off x="5742264" y="5480817"/>
            <a:ext cx="6096000" cy="10041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  <a:tabLst>
                <a:tab pos="266700" algn="l"/>
              </a:tabLst>
            </a:pPr>
            <a:r>
              <a:rPr lang="es-CO" sz="14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¿Qué se obtiene? </a:t>
            </a: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Entendimiento de qué se pretende lograr con el taller y cómo se va a lograr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Agenda de las sesiones validada</a:t>
            </a:r>
            <a:endParaRPr lang="es-419" sz="14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"/>
              <a:tabLst>
                <a:tab pos="266700" algn="l"/>
              </a:tabLst>
            </a:pPr>
            <a:r>
              <a:rPr lang="es-CO" sz="14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Calibri" panose="020F0502020204030204" pitchFamily="34" charset="0"/>
                <a:cs typeface="Candara" panose="020E0502030303020204" pitchFamily="34" charset="0"/>
              </a:rPr>
              <a:t>Tablero Kanban del taller</a:t>
            </a:r>
            <a:endParaRPr lang="es-419" sz="1400" dirty="0">
              <a:solidFill>
                <a:schemeClr val="bg1">
                  <a:lumMod val="50000"/>
                </a:schemeClr>
              </a:solidFill>
              <a:effectLst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C36ED47B-5DC9-4D40-8276-6262802E6FB9}"/>
              </a:ext>
            </a:extLst>
          </p:cNvPr>
          <p:cNvSpPr txBox="1"/>
          <p:nvPr/>
        </p:nvSpPr>
        <p:spPr>
          <a:xfrm>
            <a:off x="1616097" y="1525095"/>
            <a:ext cx="2642004" cy="739058"/>
          </a:xfrm>
          <a:prstGeom prst="rect">
            <a:avLst/>
          </a:prstGeom>
          <a:noFill/>
          <a:ln>
            <a:solidFill>
              <a:srgbClr val="AD198D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s-419" dirty="0">
                <a:solidFill>
                  <a:schemeClr val="accent1">
                    <a:lumMod val="75000"/>
                  </a:schemeClr>
                </a:solidFill>
                <a:latin typeface="Candara" panose="020E0502030303020204" pitchFamily="34" charset="0"/>
              </a:rPr>
              <a:t>¿Quiénes somos y qué esperamos del producto?</a:t>
            </a:r>
            <a:endParaRPr lang="es-ES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7CE9D79-97AE-41A9-BC40-612A619BFC26}"/>
              </a:ext>
            </a:extLst>
          </p:cNvPr>
          <p:cNvCxnSpPr/>
          <p:nvPr/>
        </p:nvCxnSpPr>
        <p:spPr>
          <a:xfrm>
            <a:off x="645952" y="1375794"/>
            <a:ext cx="10192624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dondear rectángulo de esquina sencilla 4">
            <a:extLst>
              <a:ext uri="{FF2B5EF4-FFF2-40B4-BE49-F238E27FC236}">
                <a16:creationId xmlns:a16="http://schemas.microsoft.com/office/drawing/2014/main" id="{3E7FA0CC-0BC3-4078-B232-C5016090C2DC}"/>
              </a:ext>
            </a:extLst>
          </p:cNvPr>
          <p:cNvSpPr/>
          <p:nvPr/>
        </p:nvSpPr>
        <p:spPr>
          <a:xfrm rot="10800000">
            <a:off x="671917" y="1525547"/>
            <a:ext cx="947706" cy="751857"/>
          </a:xfrm>
          <a:custGeom>
            <a:avLst/>
            <a:gdLst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4770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24846 w 947706"/>
              <a:gd name="connsiteY3" fmla="*/ 77636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183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293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01986 w 947706"/>
              <a:gd name="connsiteY3" fmla="*/ 7687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76366"/>
              <a:gd name="connsiteX1" fmla="*/ 843709 w 947706"/>
              <a:gd name="connsiteY1" fmla="*/ 0 h 776366"/>
              <a:gd name="connsiteX2" fmla="*/ 947706 w 947706"/>
              <a:gd name="connsiteY2" fmla="*/ 116697 h 776366"/>
              <a:gd name="connsiteX3" fmla="*/ 940086 w 947706"/>
              <a:gd name="connsiteY3" fmla="*/ 743346 h 776366"/>
              <a:gd name="connsiteX4" fmla="*/ 0 w 947706"/>
              <a:gd name="connsiteY4" fmla="*/ 776366 h 776366"/>
              <a:gd name="connsiteX5" fmla="*/ 0 w 947706"/>
              <a:gd name="connsiteY5" fmla="*/ 0 h 776366"/>
              <a:gd name="connsiteX0" fmla="*/ 0 w 947706"/>
              <a:gd name="connsiteY0" fmla="*/ 0 h 790909"/>
              <a:gd name="connsiteX1" fmla="*/ 843709 w 947706"/>
              <a:gd name="connsiteY1" fmla="*/ 0 h 790909"/>
              <a:gd name="connsiteX2" fmla="*/ 947706 w 947706"/>
              <a:gd name="connsiteY2" fmla="*/ 116697 h 790909"/>
              <a:gd name="connsiteX3" fmla="*/ 921036 w 947706"/>
              <a:gd name="connsiteY3" fmla="*/ 790909 h 790909"/>
              <a:gd name="connsiteX4" fmla="*/ 0 w 947706"/>
              <a:gd name="connsiteY4" fmla="*/ 776366 h 790909"/>
              <a:gd name="connsiteX5" fmla="*/ 0 w 947706"/>
              <a:gd name="connsiteY5" fmla="*/ 0 h 790909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776366 h 804498"/>
              <a:gd name="connsiteX5" fmla="*/ 0 w 947706"/>
              <a:gd name="connsiteY5" fmla="*/ 0 h 804498"/>
              <a:gd name="connsiteX0" fmla="*/ 0 w 947706"/>
              <a:gd name="connsiteY0" fmla="*/ 0 h 804498"/>
              <a:gd name="connsiteX1" fmla="*/ 843709 w 947706"/>
              <a:gd name="connsiteY1" fmla="*/ 0 h 804498"/>
              <a:gd name="connsiteX2" fmla="*/ 947706 w 947706"/>
              <a:gd name="connsiteY2" fmla="*/ 116697 h 804498"/>
              <a:gd name="connsiteX3" fmla="*/ 946436 w 947706"/>
              <a:gd name="connsiteY3" fmla="*/ 804498 h 804498"/>
              <a:gd name="connsiteX4" fmla="*/ 0 w 947706"/>
              <a:gd name="connsiteY4" fmla="*/ 803545 h 804498"/>
              <a:gd name="connsiteX5" fmla="*/ 0 w 947706"/>
              <a:gd name="connsiteY5" fmla="*/ 0 h 80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7706" h="804498">
                <a:moveTo>
                  <a:pt x="0" y="0"/>
                </a:moveTo>
                <a:lnTo>
                  <a:pt x="843709" y="0"/>
                </a:lnTo>
                <a:cubicBezTo>
                  <a:pt x="915173" y="0"/>
                  <a:pt x="947706" y="45233"/>
                  <a:pt x="947706" y="116697"/>
                </a:cubicBezTo>
                <a:cubicBezTo>
                  <a:pt x="947283" y="345964"/>
                  <a:pt x="946859" y="575231"/>
                  <a:pt x="946436" y="804498"/>
                </a:cubicBezTo>
                <a:lnTo>
                  <a:pt x="0" y="803545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74F596A-B58E-468C-84D7-A1893803FDC7}"/>
              </a:ext>
            </a:extLst>
          </p:cNvPr>
          <p:cNvSpPr txBox="1"/>
          <p:nvPr/>
        </p:nvSpPr>
        <p:spPr>
          <a:xfrm>
            <a:off x="671917" y="1538346"/>
            <a:ext cx="947705" cy="751856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s-CO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ítulo 3">
            <a:extLst>
              <a:ext uri="{FF2B5EF4-FFF2-40B4-BE49-F238E27FC236}">
                <a16:creationId xmlns:a16="http://schemas.microsoft.com/office/drawing/2014/main" id="{9EFC06C2-CC78-40BE-8B51-D9AE951FD5BD}"/>
              </a:ext>
            </a:extLst>
          </p:cNvPr>
          <p:cNvSpPr txBox="1">
            <a:spLocks/>
          </p:cNvSpPr>
          <p:nvPr/>
        </p:nvSpPr>
        <p:spPr>
          <a:xfrm>
            <a:off x="645952" y="726816"/>
            <a:ext cx="9445616" cy="5609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rgbClr val="AD198D"/>
                </a:solidFill>
                <a:latin typeface="Candara" panose="020E0502030303020204" pitchFamily="34" charset="0"/>
              </a:rPr>
              <a:t>En la </a:t>
            </a:r>
            <a:r>
              <a:rPr lang="es-ES" b="1" dirty="0" err="1">
                <a:solidFill>
                  <a:srgbClr val="AD198D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Inception</a:t>
            </a:r>
            <a:endParaRPr lang="es-CO" b="1" dirty="0">
              <a:solidFill>
                <a:schemeClr val="accent1">
                  <a:lumMod val="75000"/>
                </a:schemeClr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8247C70-891A-4977-8AAF-925C8157F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734590"/>
              </p:ext>
            </p:extLst>
          </p:nvPr>
        </p:nvGraphicFramePr>
        <p:xfrm>
          <a:off x="1145769" y="2439085"/>
          <a:ext cx="7839205" cy="4309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AutoShape 2" descr="Related image">
            <a:extLst>
              <a:ext uri="{FF2B5EF4-FFF2-40B4-BE49-F238E27FC236}">
                <a16:creationId xmlns:a16="http://schemas.microsoft.com/office/drawing/2014/main" id="{3FCC5D09-2FE1-496D-90C9-76B172C470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419"/>
          </a:p>
        </p:txBody>
      </p:sp>
      <p:pic>
        <p:nvPicPr>
          <p:cNvPr id="6156" name="Picture 12" descr="Image result for magnifying glass icon color">
            <a:extLst>
              <a:ext uri="{FF2B5EF4-FFF2-40B4-BE49-F238E27FC236}">
                <a16:creationId xmlns:a16="http://schemas.microsoft.com/office/drawing/2014/main" id="{28F8441D-C8D8-45F9-8887-6B6489C07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2" t="62995" r="32678" b="8405"/>
          <a:stretch/>
        </p:blipFill>
        <p:spPr bwMode="auto">
          <a:xfrm>
            <a:off x="372579" y="2556623"/>
            <a:ext cx="697746" cy="64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Image result for magnifying glass icon color">
            <a:extLst>
              <a:ext uri="{FF2B5EF4-FFF2-40B4-BE49-F238E27FC236}">
                <a16:creationId xmlns:a16="http://schemas.microsoft.com/office/drawing/2014/main" id="{39927BE9-1126-41EE-ACD6-886286460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8" t="33150" r="227" b="39227"/>
          <a:stretch/>
        </p:blipFill>
        <p:spPr bwMode="auto">
          <a:xfrm>
            <a:off x="418338" y="5864413"/>
            <a:ext cx="60622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Image result for magnifying glass icon color">
            <a:extLst>
              <a:ext uri="{FF2B5EF4-FFF2-40B4-BE49-F238E27FC236}">
                <a16:creationId xmlns:a16="http://schemas.microsoft.com/office/drawing/2014/main" id="{FA86B506-AAFE-4B8D-B8F0-582D402C1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43" b="70838"/>
          <a:stretch/>
        </p:blipFill>
        <p:spPr bwMode="auto">
          <a:xfrm>
            <a:off x="408410" y="5041014"/>
            <a:ext cx="606229" cy="58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Image result for magnifying glass icon color">
            <a:extLst>
              <a:ext uri="{FF2B5EF4-FFF2-40B4-BE49-F238E27FC236}">
                <a16:creationId xmlns:a16="http://schemas.microsoft.com/office/drawing/2014/main" id="{B12F5143-087C-464B-A3B7-954CF2F23D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0" r="67722" b="39807"/>
          <a:stretch/>
        </p:blipFill>
        <p:spPr bwMode="auto">
          <a:xfrm>
            <a:off x="358204" y="4237660"/>
            <a:ext cx="627419" cy="57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Image result for magnifying glass icon color">
            <a:extLst>
              <a:ext uri="{FF2B5EF4-FFF2-40B4-BE49-F238E27FC236}">
                <a16:creationId xmlns:a16="http://schemas.microsoft.com/office/drawing/2014/main" id="{65E874B4-2780-46FC-B4D3-F7F2FDC3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hq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538" b="69207"/>
          <a:stretch/>
        </p:blipFill>
        <p:spPr bwMode="auto">
          <a:xfrm>
            <a:off x="398484" y="3397142"/>
            <a:ext cx="626083" cy="64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D2793530-AC02-44F4-99E8-AE4B4AA34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049" y="2793030"/>
            <a:ext cx="2619747" cy="26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87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1780</TotalTime>
  <Words>3647</Words>
  <Application>Microsoft Office PowerPoint</Application>
  <PresentationFormat>Panorámica</PresentationFormat>
  <Paragraphs>434</Paragraphs>
  <Slides>38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Candara</vt:lpstr>
      <vt:lpstr>Times New Roman</vt:lpstr>
      <vt:lpstr>Wingdings</vt:lpstr>
      <vt:lpstr>Tema de Office</vt:lpstr>
      <vt:lpstr>Guía Inception Agile</vt:lpstr>
      <vt:lpstr>Índice</vt:lpstr>
      <vt:lpstr>Introducción</vt:lpstr>
      <vt:lpstr>¿Cómo preparar una Inception?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En la Inception</vt:lpstr>
      <vt:lpstr>Marco de metodología Ágil:  Inception</vt:lpstr>
      <vt:lpstr>Marco de metodología Ágil:  Inception</vt:lpstr>
      <vt:lpstr>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PMO</dc:title>
  <dc:creator>Hidalgo, Erica</dc:creator>
  <cp:lastModifiedBy>Susana Marcela Silva Oviedo</cp:lastModifiedBy>
  <cp:revision>119</cp:revision>
  <dcterms:created xsi:type="dcterms:W3CDTF">2018-07-06T13:00:45Z</dcterms:created>
  <dcterms:modified xsi:type="dcterms:W3CDTF">2018-11-16T23:03:38Z</dcterms:modified>
</cp:coreProperties>
</file>